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  <Override PartName="/ppt/media/image10.jpeg" ContentType="image/jpeg"/>
  <Override PartName="/ppt/media/image11.jpeg" ContentType="image/jpeg"/>
  <Override PartName="/ppt/media/image12.jpeg" ContentType="image/jpeg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6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Times New Roman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6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Times New Roman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6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Times New Roman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6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Times New Roman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6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Times New Roman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6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Times New Roman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6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Times New Roman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6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Times New Roman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6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Times New Roman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ECDD"/>
          </a:solidFill>
        </a:fill>
      </a:tcStyle>
    </a:wholeTbl>
    <a:band2H>
      <a:tcTxStyle b="def" i="def"/>
      <a:tcStyle>
        <a:tcBdr/>
        <a:fill>
          <a:solidFill>
            <a:srgbClr val="E6F6E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Relationship Id="rId39" Type="http://schemas.openxmlformats.org/officeDocument/2006/relationships/slide" Target="slides/slide32.xml"/><Relationship Id="rId40" Type="http://schemas.openxmlformats.org/officeDocument/2006/relationships/slide" Target="slides/slide33.xml"/><Relationship Id="rId41" Type="http://schemas.openxmlformats.org/officeDocument/2006/relationships/slide" Target="slides/slide34.xml"/><Relationship Id="rId42" Type="http://schemas.openxmlformats.org/officeDocument/2006/relationships/slide" Target="slides/slide35.xml"/><Relationship Id="rId43" Type="http://schemas.openxmlformats.org/officeDocument/2006/relationships/slide" Target="slides/slide36.xml"/><Relationship Id="rId44" Type="http://schemas.openxmlformats.org/officeDocument/2006/relationships/slide" Target="slides/slide37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" name="Shape 18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1pPr>
    <a:lvl2pPr indent="2286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2pPr>
    <a:lvl3pPr indent="457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3pPr>
    <a:lvl4pPr indent="6858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4pPr>
    <a:lvl5pPr indent="9144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5pPr>
    <a:lvl6pPr indent="11430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6pPr>
    <a:lvl7pPr indent="13716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7pPr>
    <a:lvl8pPr indent="16002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8pPr>
    <a:lvl9pPr indent="1828800" latinLnBrk="0">
      <a:spcBef>
        <a:spcPts val="400"/>
      </a:spcBef>
      <a:defRPr sz="1200">
        <a:latin typeface="+mj-lt"/>
        <a:ea typeface="+mj-ea"/>
        <a:cs typeface="+mj-cs"/>
        <a:sym typeface="Times New Roman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type="title"/>
          </p:nvPr>
        </p:nvSpPr>
        <p:spPr>
          <a:xfrm>
            <a:off x="457200" y="92074"/>
            <a:ext cx="8229600" cy="1508127"/>
          </a:xfrm>
          <a:prstGeom prst="rect">
            <a:avLst/>
          </a:prstGeom>
          <a:ln w="12700">
            <a:miter lim="400000"/>
          </a:ln>
        </p:spPr>
        <p:txBody>
          <a:bodyPr lIns="31407" tIns="31407" rIns="31407" bIns="31407" anchor="ctr"/>
          <a:lstStyle/>
          <a:p>
            <a:pPr/>
          </a:p>
        </p:txBody>
      </p:sp>
      <p:sp>
        <p:nvSpPr>
          <p:cNvPr id="3" name="Shape 3"/>
          <p:cNvSpPr/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 w="12700">
            <a:miter lim="400000"/>
          </a:ln>
        </p:spPr>
        <p:txBody>
          <a:bodyPr lIns="31407" tIns="31407" rIns="31407" bIns="31407"/>
          <a:lstStyle/>
          <a:p>
            <a:pPr/>
          </a:p>
        </p:txBody>
      </p:sp>
      <p:sp>
        <p:nvSpPr>
          <p:cNvPr id="4" name="Shape 4"/>
          <p:cNvSpPr/>
          <p:nvPr>
            <p:ph type="sldNum" sz="quarter" idx="2"/>
          </p:nvPr>
        </p:nvSpPr>
        <p:spPr>
          <a:xfrm>
            <a:off x="8281085" y="6249987"/>
            <a:ext cx="177115" cy="172799"/>
          </a:xfrm>
          <a:prstGeom prst="rect">
            <a:avLst/>
          </a:prstGeom>
          <a:ln w="12700">
            <a:miter lim="400000"/>
          </a:ln>
        </p:spPr>
        <p:txBody>
          <a:bodyPr wrap="none" lIns="31407" tIns="31407" rIns="31407" bIns="31407">
            <a:spAutoFit/>
          </a:bodyPr>
          <a:lstStyle>
            <a:lvl1pPr algn="r" defTabSz="628650">
              <a:defRPr sz="8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  <p:transition xmlns:p14="http://schemas.microsoft.com/office/powerpoint/2010/main" spd="med" advClick="1"/>
  <p:txStyles>
    <p:titleStyle>
      <a:lvl1pPr marL="0" marR="0" indent="0" algn="ctr" defTabSz="6286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1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Times New Roman"/>
        </a:defRPr>
      </a:lvl1pPr>
      <a:lvl2pPr marL="0" marR="0" indent="0" algn="ctr" defTabSz="6286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1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Times New Roman"/>
        </a:defRPr>
      </a:lvl2pPr>
      <a:lvl3pPr marL="0" marR="0" indent="0" algn="ctr" defTabSz="6286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1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Times New Roman"/>
        </a:defRPr>
      </a:lvl3pPr>
      <a:lvl4pPr marL="0" marR="0" indent="0" algn="ctr" defTabSz="6286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1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Times New Roman"/>
        </a:defRPr>
      </a:lvl4pPr>
      <a:lvl5pPr marL="0" marR="0" indent="0" algn="ctr" defTabSz="6286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1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Times New Roman"/>
        </a:defRPr>
      </a:lvl5pPr>
      <a:lvl6pPr marL="0" marR="0" indent="457200" algn="ctr" defTabSz="6286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1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Times New Roman"/>
        </a:defRPr>
      </a:lvl6pPr>
      <a:lvl7pPr marL="0" marR="0" indent="914400" algn="ctr" defTabSz="6286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1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Times New Roman"/>
        </a:defRPr>
      </a:lvl7pPr>
      <a:lvl8pPr marL="0" marR="0" indent="1371600" algn="ctr" defTabSz="6286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1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Times New Roman"/>
        </a:defRPr>
      </a:lvl8pPr>
      <a:lvl9pPr marL="0" marR="0" indent="1828800" algn="ctr" defTabSz="6286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31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Times New Roman"/>
        </a:defRPr>
      </a:lvl9pPr>
    </p:titleStyle>
    <p:bodyStyle>
      <a:lvl1pPr marL="233362" marR="0" indent="-233362" algn="l" defTabSz="628650" rtl="0" latinLnBrk="0">
        <a:lnSpc>
          <a:spcPct val="100000"/>
        </a:lnSpc>
        <a:spcBef>
          <a:spcPts val="500"/>
        </a:spcBef>
        <a:spcAft>
          <a:spcPts val="0"/>
        </a:spcAft>
        <a:buClrTx/>
        <a:buSzPct val="100000"/>
        <a:buFontTx/>
        <a:buChar char="»"/>
        <a:tabLst/>
        <a:defRPr b="0" baseline="0" cap="none" i="0" spc="0" strike="noStrike" sz="21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Times New Roman"/>
        </a:defRPr>
      </a:lvl1pPr>
      <a:lvl2pPr marL="531896" marR="0" indent="-217571" algn="l" defTabSz="628650" rtl="0" latinLnBrk="0">
        <a:lnSpc>
          <a:spcPct val="100000"/>
        </a:lnSpc>
        <a:spcBef>
          <a:spcPts val="500"/>
        </a:spcBef>
        <a:spcAft>
          <a:spcPts val="0"/>
        </a:spcAft>
        <a:buClrTx/>
        <a:buSzPct val="100000"/>
        <a:buFontTx/>
        <a:buChar char="–"/>
        <a:tabLst/>
        <a:defRPr b="0" baseline="0" cap="none" i="0" spc="0" strike="noStrike" sz="21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Times New Roman"/>
        </a:defRPr>
      </a:lvl2pPr>
      <a:lvl3pPr marL="830758" marR="0" indent="-202108" algn="l" defTabSz="628650" rtl="0" latinLnBrk="0">
        <a:lnSpc>
          <a:spcPct val="100000"/>
        </a:lnSpc>
        <a:spcBef>
          <a:spcPts val="5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21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Times New Roman"/>
        </a:defRPr>
      </a:lvl3pPr>
      <a:lvl4pPr marL="1195265" marR="0" indent="-253877" algn="l" defTabSz="628650" rtl="0" latinLnBrk="0">
        <a:lnSpc>
          <a:spcPct val="100000"/>
        </a:lnSpc>
        <a:spcBef>
          <a:spcPts val="500"/>
        </a:spcBef>
        <a:spcAft>
          <a:spcPts val="0"/>
        </a:spcAft>
        <a:buClrTx/>
        <a:buSzPct val="100000"/>
        <a:buFontTx/>
        <a:buChar char="–"/>
        <a:tabLst/>
        <a:defRPr b="0" baseline="0" cap="none" i="0" spc="0" strike="noStrike" sz="21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Times New Roman"/>
        </a:defRPr>
      </a:lvl4pPr>
      <a:lvl5pPr marL="1439068" marR="0" indent="-183356" algn="l" defTabSz="628650" rtl="0" latinLnBrk="0">
        <a:lnSpc>
          <a:spcPct val="100000"/>
        </a:lnSpc>
        <a:spcBef>
          <a:spcPts val="500"/>
        </a:spcBef>
        <a:spcAft>
          <a:spcPts val="0"/>
        </a:spcAft>
        <a:buClrTx/>
        <a:buSzPct val="100000"/>
        <a:buFontTx/>
        <a:buChar char="»"/>
        <a:tabLst/>
        <a:defRPr b="0" baseline="0" cap="none" i="0" spc="0" strike="noStrike" sz="21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Times New Roman"/>
        </a:defRPr>
      </a:lvl5pPr>
      <a:lvl6pPr marL="1896268" marR="0" indent="-183356" algn="l" defTabSz="628650" rtl="0" latinLnBrk="0">
        <a:lnSpc>
          <a:spcPct val="100000"/>
        </a:lnSpc>
        <a:spcBef>
          <a:spcPts val="5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21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Times New Roman"/>
        </a:defRPr>
      </a:lvl6pPr>
      <a:lvl7pPr marL="2353468" marR="0" indent="-183356" algn="l" defTabSz="628650" rtl="0" latinLnBrk="0">
        <a:lnSpc>
          <a:spcPct val="100000"/>
        </a:lnSpc>
        <a:spcBef>
          <a:spcPts val="5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21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Times New Roman"/>
        </a:defRPr>
      </a:lvl7pPr>
      <a:lvl8pPr marL="2810668" marR="0" indent="-183356" algn="l" defTabSz="628650" rtl="0" latinLnBrk="0">
        <a:lnSpc>
          <a:spcPct val="100000"/>
        </a:lnSpc>
        <a:spcBef>
          <a:spcPts val="5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21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Times New Roman"/>
        </a:defRPr>
      </a:lvl8pPr>
      <a:lvl9pPr marL="3267868" marR="0" indent="-183356" algn="l" defTabSz="628650" rtl="0" latinLnBrk="0">
        <a:lnSpc>
          <a:spcPct val="100000"/>
        </a:lnSpc>
        <a:spcBef>
          <a:spcPts val="5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2100" u="none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Times New Roman"/>
        </a:defRPr>
      </a:lvl9pPr>
    </p:bodyStyle>
    <p:otherStyle>
      <a:lvl1pPr marL="0" marR="0" indent="0" algn="r" defTabSz="6286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1pPr>
      <a:lvl2pPr marL="0" marR="0" indent="457200" algn="r" defTabSz="6286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2pPr>
      <a:lvl3pPr marL="0" marR="0" indent="914400" algn="r" defTabSz="6286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3pPr>
      <a:lvl4pPr marL="0" marR="0" indent="1371600" algn="r" defTabSz="6286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4pPr>
      <a:lvl5pPr marL="0" marR="0" indent="1828800" algn="r" defTabSz="6286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5pPr>
      <a:lvl6pPr marL="0" marR="0" indent="0" algn="r" defTabSz="6286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6pPr>
      <a:lvl7pPr marL="0" marR="0" indent="0" algn="r" defTabSz="6286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7pPr>
      <a:lvl8pPr marL="0" marR="0" indent="0" algn="r" defTabSz="6286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8pPr>
      <a:lvl9pPr marL="0" marR="0" indent="0" algn="r" defTabSz="6286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jpeg"/></Relationships>
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jpeg"/></Relationships>
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jpeg"/></Relationships>
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.jpeg"/></Relationships>
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jpeg"/></Relationships>
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Relationship Id="rId3" Type="http://schemas.openxmlformats.org/officeDocument/2006/relationships/image" Target="../media/image4.jpeg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jpeg"/><Relationship Id="rId3" Type="http://schemas.openxmlformats.org/officeDocument/2006/relationships/image" Target="../media/image6.jpeg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jpeg"/></Relationships>
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/>
          <p:nvPr/>
        </p:nvSpPr>
        <p:spPr>
          <a:xfrm>
            <a:off x="1131945" y="1557337"/>
            <a:ext cx="7273810" cy="248610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1407" tIns="31407" rIns="31407" bIns="31407">
            <a:spAutoFit/>
          </a:bodyPr>
          <a:lstStyle/>
          <a:p>
            <a:pPr algn="ctr" defTabSz="628650">
              <a:defRPr b="1" sz="2800">
                <a:solidFill>
                  <a:srgbClr val="FFFFFF"/>
                </a:solidFill>
              </a:defRPr>
            </a:pPr>
            <a:r>
              <a:t>HÅNDTERING AF IMMUNOLOGISKE SÅR</a:t>
            </a:r>
          </a:p>
          <a:p>
            <a:pPr algn="ctr" defTabSz="628650">
              <a:defRPr b="1" sz="2800">
                <a:solidFill>
                  <a:srgbClr val="FFFFFF"/>
                </a:solidFill>
              </a:defRPr>
            </a:pPr>
          </a:p>
          <a:p>
            <a:pPr algn="ctr" defTabSz="628650">
              <a:defRPr b="1" sz="2800">
                <a:solidFill>
                  <a:srgbClr val="FFFF00"/>
                </a:solidFill>
              </a:defRPr>
            </a:pPr>
            <a:r>
              <a:t>KARSTEN FOGH</a:t>
            </a:r>
          </a:p>
          <a:p>
            <a:pPr algn="ctr" defTabSz="628650">
              <a:defRPr b="1" sz="2800">
                <a:solidFill>
                  <a:srgbClr val="FFFF00"/>
                </a:solidFill>
              </a:defRPr>
            </a:pPr>
            <a:r>
              <a:t>LEKTOR, OVERLÆGE, DR. MED.</a:t>
            </a:r>
          </a:p>
          <a:p>
            <a:pPr algn="ctr" defTabSz="628650">
              <a:defRPr b="1" sz="2800">
                <a:solidFill>
                  <a:srgbClr val="FFFF00"/>
                </a:solidFill>
              </a:defRPr>
            </a:pPr>
            <a:r>
              <a:t>HUDAFDELINGEN</a:t>
            </a:r>
          </a:p>
          <a:p>
            <a:pPr algn="ctr" defTabSz="628650">
              <a:defRPr b="1" sz="2800">
                <a:solidFill>
                  <a:srgbClr val="FFFF00"/>
                </a:solidFill>
              </a:defRPr>
            </a:pPr>
            <a:r>
              <a:t>AARHUS UNIVERSITETSHOSPITAL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/>
          <p:nvPr/>
        </p:nvSpPr>
        <p:spPr>
          <a:xfrm>
            <a:off x="5292725" y="260350"/>
            <a:ext cx="3600450" cy="54589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b="1" sz="2800">
                <a:solidFill>
                  <a:srgbClr val="FFFFFF"/>
                </a:solidFill>
              </a:defRPr>
            </a:pPr>
            <a:r>
              <a:t>TYPISKE</a:t>
            </a:r>
          </a:p>
          <a:p>
            <a:pPr>
              <a:defRPr b="1" sz="2800">
                <a:solidFill>
                  <a:srgbClr val="FFFFFF"/>
                </a:solidFill>
              </a:defRPr>
            </a:pPr>
            <a:r>
              <a:t>VASCULITIS</a:t>
            </a:r>
          </a:p>
          <a:p>
            <a:pPr>
              <a:defRPr b="1" sz="2800">
                <a:solidFill>
                  <a:srgbClr val="FFFFFF"/>
                </a:solidFill>
              </a:defRPr>
            </a:pPr>
            <a:r>
              <a:t>FORANDRINGER</a:t>
            </a:r>
          </a:p>
          <a:p>
            <a:pPr>
              <a:defRPr b="1" sz="2800">
                <a:solidFill>
                  <a:srgbClr val="FFFFFF"/>
                </a:solidFill>
              </a:defRPr>
            </a:pPr>
            <a:r>
              <a:t>I HUDEN</a:t>
            </a:r>
          </a:p>
          <a:p>
            <a:pPr>
              <a:defRPr b="1" sz="3200">
                <a:solidFill>
                  <a:srgbClr val="FFFFFF"/>
                </a:solidFill>
              </a:defRPr>
            </a:pPr>
          </a:p>
          <a:p>
            <a:pPr>
              <a:defRPr b="1" sz="3200">
                <a:solidFill>
                  <a:srgbClr val="FFFF00"/>
                </a:solidFill>
              </a:defRPr>
            </a:pPr>
            <a:r>
              <a:t>Inflammerede og ømme</a:t>
            </a:r>
          </a:p>
          <a:p>
            <a:pPr>
              <a:defRPr b="1" sz="3200">
                <a:solidFill>
                  <a:srgbClr val="FFFF00"/>
                </a:solidFill>
              </a:defRPr>
            </a:pPr>
          </a:p>
          <a:p>
            <a:pPr>
              <a:defRPr b="1" sz="3200">
                <a:solidFill>
                  <a:srgbClr val="FFFF00"/>
                </a:solidFill>
              </a:defRPr>
            </a:pPr>
            <a:r>
              <a:t>Svinder ikke for tryk</a:t>
            </a:r>
          </a:p>
          <a:p>
            <a:pPr>
              <a:defRPr b="1" sz="3200">
                <a:solidFill>
                  <a:srgbClr val="FFFF00"/>
                </a:solidFill>
              </a:defRPr>
            </a:pPr>
          </a:p>
          <a:p>
            <a:pPr>
              <a:defRPr b="1" sz="3200">
                <a:solidFill>
                  <a:srgbClr val="FFFF00"/>
                </a:solidFill>
              </a:defRPr>
            </a:pPr>
            <a:r>
              <a:t>Typisk histologi</a:t>
            </a:r>
          </a:p>
        </p:txBody>
      </p:sp>
      <p:pic>
        <p:nvPicPr>
          <p:cNvPr id="54" name="Fø-2.jpg" descr="Fø-2"/>
          <p:cNvPicPr>
            <a:picLocks noChangeAspect="1"/>
          </p:cNvPicPr>
          <p:nvPr/>
        </p:nvPicPr>
        <p:blipFill>
          <a:blip r:embed="rId2">
            <a:extLst/>
          </a:blip>
          <a:srcRect l="10012" t="0" r="30038" b="0"/>
          <a:stretch>
            <a:fillRect/>
          </a:stretch>
        </p:blipFill>
        <p:spPr>
          <a:xfrm>
            <a:off x="1476375" y="188912"/>
            <a:ext cx="3455988" cy="64087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141250b8-6-05.jpg" descr="141250b8-6-0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23850" y="981075"/>
            <a:ext cx="5359400" cy="4103688"/>
          </a:xfrm>
          <a:prstGeom prst="rect">
            <a:avLst/>
          </a:prstGeom>
          <a:ln w="12700">
            <a:miter lim="400000"/>
          </a:ln>
        </p:spPr>
      </p:pic>
      <p:sp>
        <p:nvSpPr>
          <p:cNvPr id="57" name="Shape 57"/>
          <p:cNvSpPr/>
          <p:nvPr/>
        </p:nvSpPr>
        <p:spPr>
          <a:xfrm>
            <a:off x="1417637" y="450850"/>
            <a:ext cx="5104715" cy="3689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1407" tIns="31407" rIns="31407" bIns="31407">
            <a:spAutoFit/>
          </a:bodyPr>
          <a:lstStyle/>
          <a:p>
            <a:pPr defTabSz="628650">
              <a:defRPr b="1" sz="2100">
                <a:solidFill>
                  <a:srgbClr val="FFFFFF"/>
                </a:solidFill>
              </a:defRPr>
            </a:pPr>
            <a:r>
              <a:t>PYODERMA GANGRAENOSUM</a:t>
            </a:r>
            <a:r>
              <a:rPr>
                <a:solidFill>
                  <a:srgbClr val="FFFF00"/>
                </a:solidFill>
              </a:rPr>
              <a:t>		</a:t>
            </a:r>
          </a:p>
        </p:txBody>
      </p:sp>
      <p:sp>
        <p:nvSpPr>
          <p:cNvPr id="58" name="Shape 58"/>
          <p:cNvSpPr/>
          <p:nvPr/>
        </p:nvSpPr>
        <p:spPr>
          <a:xfrm>
            <a:off x="6011862" y="1022350"/>
            <a:ext cx="2576623" cy="28216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 sz="2400">
                <a:solidFill>
                  <a:srgbClr val="FFFF00"/>
                </a:solidFill>
              </a:defRPr>
            </a:pPr>
            <a:r>
              <a:t>Pustel</a:t>
            </a:r>
          </a:p>
          <a:p>
            <a:pPr>
              <a:defRPr b="1" sz="2400">
                <a:solidFill>
                  <a:srgbClr val="FFFF00"/>
                </a:solidFill>
              </a:defRPr>
            </a:pPr>
          </a:p>
          <a:p>
            <a:pPr>
              <a:defRPr b="1" sz="2400">
                <a:solidFill>
                  <a:srgbClr val="FFFF00"/>
                </a:solidFill>
              </a:defRPr>
            </a:pPr>
            <a:r>
              <a:t>Inflammation</a:t>
            </a:r>
          </a:p>
          <a:p>
            <a:pPr>
              <a:defRPr b="1" sz="2400">
                <a:solidFill>
                  <a:srgbClr val="FFFF00"/>
                </a:solidFill>
              </a:defRPr>
            </a:pPr>
          </a:p>
          <a:p>
            <a:pPr>
              <a:defRPr b="1" sz="2400">
                <a:solidFill>
                  <a:srgbClr val="FFFF00"/>
                </a:solidFill>
              </a:defRPr>
            </a:pPr>
            <a:r>
              <a:t>”Aktiv” sårkant</a:t>
            </a:r>
          </a:p>
          <a:p>
            <a:pPr>
              <a:defRPr b="1" sz="2400">
                <a:solidFill>
                  <a:srgbClr val="FFFF00"/>
                </a:solidFill>
              </a:defRPr>
            </a:pPr>
          </a:p>
          <a:p>
            <a:pPr>
              <a:defRPr b="1" sz="2400">
                <a:solidFill>
                  <a:srgbClr val="FFFF00"/>
                </a:solidFill>
              </a:defRPr>
            </a:pPr>
            <a:r>
              <a:t>Uspecifik histologi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/>
          <p:nvPr>
            <p:ph type="title" idx="4294967295"/>
          </p:nvPr>
        </p:nvSpPr>
        <p:spPr>
          <a:xfrm>
            <a:off x="685800" y="2132012"/>
            <a:ext cx="7772400" cy="146367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pPr/>
            <a:r>
              <a:t>VASCULITIS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/>
          <p:nvPr/>
        </p:nvSpPr>
        <p:spPr>
          <a:xfrm>
            <a:off x="146050" y="685800"/>
            <a:ext cx="9019540" cy="62158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 sz="3600">
                <a:solidFill>
                  <a:srgbClr val="FFFFFF"/>
                </a:solidFill>
              </a:defRPr>
            </a:pPr>
            <a:r>
              <a:t>VASCULITIS - </a:t>
            </a:r>
            <a:r>
              <a:rPr>
                <a:solidFill>
                  <a:srgbClr val="FFFF00"/>
                </a:solidFill>
              </a:rPr>
              <a:t>PRIMÆR</a:t>
            </a:r>
            <a:endParaRPr>
              <a:solidFill>
                <a:srgbClr val="FFFF00"/>
              </a:solidFill>
            </a:endParaRPr>
          </a:p>
          <a:p>
            <a:pPr>
              <a:defRPr b="1" sz="1800">
                <a:solidFill>
                  <a:srgbClr val="FFFF00"/>
                </a:solidFill>
              </a:defRPr>
            </a:pPr>
            <a:r>
              <a:t>______________________________________________________________________________________</a:t>
            </a:r>
          </a:p>
          <a:p>
            <a:pPr>
              <a:defRPr b="1" sz="1800">
                <a:solidFill>
                  <a:srgbClr val="FFFF00"/>
                </a:solidFill>
              </a:defRPr>
            </a:pPr>
          </a:p>
          <a:p>
            <a:pPr>
              <a:defRPr b="1" sz="1800">
                <a:solidFill>
                  <a:srgbClr val="FFFF00"/>
                </a:solidFill>
              </a:defRPr>
            </a:pPr>
            <a:r>
              <a:t>KAR                                  - GRANULOMER                                 + GRANULOMER</a:t>
            </a:r>
          </a:p>
          <a:p>
            <a:pPr>
              <a:defRPr b="1" sz="1800">
                <a:solidFill>
                  <a:srgbClr val="FFFF00"/>
                </a:solidFill>
              </a:defRPr>
            </a:pPr>
            <a:r>
              <a:t>______________________________________________________________________________________</a:t>
            </a:r>
          </a:p>
          <a:p>
            <a:pPr>
              <a:defRPr b="1" sz="1800">
                <a:solidFill>
                  <a:srgbClr val="FFFF00"/>
                </a:solidFill>
              </a:defRPr>
            </a:pPr>
          </a:p>
          <a:p>
            <a:pPr>
              <a:defRPr b="1" sz="1800">
                <a:solidFill>
                  <a:srgbClr val="FFFF00"/>
                </a:solidFill>
              </a:defRPr>
            </a:pPr>
            <a:r>
              <a:t>SMÅ                                  LEUKOCYTOKLASTISK                   WEGENER</a:t>
            </a:r>
          </a:p>
          <a:p>
            <a:pPr>
              <a:defRPr b="1" sz="1800">
                <a:solidFill>
                  <a:srgbClr val="FFFF00"/>
                </a:solidFill>
              </a:defRPr>
            </a:pPr>
            <a:r>
              <a:t>                                           HENOCH SCHÖNLEIN                       CHURG-STRAUSS</a:t>
            </a:r>
          </a:p>
          <a:p>
            <a:pPr>
              <a:defRPr b="1" sz="1800">
                <a:solidFill>
                  <a:srgbClr val="FFFF00"/>
                </a:solidFill>
              </a:defRPr>
            </a:pPr>
            <a:r>
              <a:t>                                           ESS. KRYOGLOBULINAEMISK </a:t>
            </a:r>
          </a:p>
          <a:p>
            <a:pPr>
              <a:defRPr b="1" sz="1800">
                <a:solidFill>
                  <a:srgbClr val="FFFF00"/>
                </a:solidFill>
              </a:defRPr>
            </a:pPr>
            <a:r>
              <a:t>                                           MIKROSKOPISK ANGITIIS</a:t>
            </a:r>
          </a:p>
          <a:p>
            <a:pPr>
              <a:defRPr b="1" sz="1800">
                <a:solidFill>
                  <a:srgbClr val="FFFF00"/>
                </a:solidFill>
              </a:defRPr>
            </a:pPr>
          </a:p>
          <a:p>
            <a:pPr>
              <a:defRPr b="1" sz="1800">
                <a:solidFill>
                  <a:srgbClr val="FFFF00"/>
                </a:solidFill>
              </a:defRPr>
            </a:pPr>
            <a:r>
              <a:t>MELLEMSTORE           POLYARTERITIS NODOSA</a:t>
            </a:r>
          </a:p>
          <a:p>
            <a:pPr>
              <a:defRPr b="1" sz="1800">
                <a:solidFill>
                  <a:srgbClr val="FFFF00"/>
                </a:solidFill>
              </a:defRPr>
            </a:pPr>
            <a:r>
              <a:t>                                           KAWASAKI</a:t>
            </a:r>
          </a:p>
          <a:p>
            <a:pPr>
              <a:defRPr b="1" sz="1800">
                <a:solidFill>
                  <a:srgbClr val="FFFF00"/>
                </a:solidFill>
              </a:defRPr>
            </a:pPr>
          </a:p>
          <a:p>
            <a:pPr>
              <a:defRPr b="1" sz="1800">
                <a:solidFill>
                  <a:srgbClr val="FFFF00"/>
                </a:solidFill>
              </a:defRPr>
            </a:pPr>
            <a:r>
              <a:t>STORE                                                                                               KÆMPECELLEARTERITIS</a:t>
            </a:r>
          </a:p>
          <a:p>
            <a:pPr>
              <a:defRPr b="1" sz="1800">
                <a:solidFill>
                  <a:srgbClr val="FFFF00"/>
                </a:solidFill>
              </a:defRPr>
            </a:pPr>
            <a:r>
              <a:t>                                                                                                            TAKAYASU´s ARTERITIS</a:t>
            </a:r>
          </a:p>
          <a:p>
            <a:pPr>
              <a:defRPr b="1" sz="1800">
                <a:solidFill>
                  <a:srgbClr val="FFFF00"/>
                </a:solidFill>
              </a:defRPr>
            </a:pPr>
            <a:r>
              <a:t>______________________________________________________________________________________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/>
          <p:nvPr/>
        </p:nvSpPr>
        <p:spPr>
          <a:xfrm>
            <a:off x="146050" y="685799"/>
            <a:ext cx="9019540" cy="70159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 sz="3600">
                <a:solidFill>
                  <a:srgbClr val="FFFFFF"/>
                </a:solidFill>
              </a:defRPr>
            </a:pPr>
            <a:r>
              <a:t>VASCULITIS - </a:t>
            </a:r>
            <a:r>
              <a:rPr>
                <a:solidFill>
                  <a:srgbClr val="FFFF00"/>
                </a:solidFill>
              </a:rPr>
              <a:t>SEKUNDÆR</a:t>
            </a:r>
            <a:endParaRPr>
              <a:solidFill>
                <a:srgbClr val="FFFF00"/>
              </a:solidFill>
            </a:endParaRPr>
          </a:p>
          <a:p>
            <a:pPr>
              <a:defRPr b="1" sz="1800">
                <a:solidFill>
                  <a:srgbClr val="FFFF00"/>
                </a:solidFill>
              </a:defRPr>
            </a:pPr>
          </a:p>
          <a:p>
            <a:pPr>
              <a:defRPr b="1" sz="1800">
                <a:solidFill>
                  <a:srgbClr val="FFFF00"/>
                </a:solidFill>
              </a:defRPr>
            </a:pPr>
            <a:r>
              <a:t>______________________________________________________________________________________</a:t>
            </a:r>
          </a:p>
          <a:p>
            <a:pPr>
              <a:defRPr b="1" sz="1800">
                <a:solidFill>
                  <a:srgbClr val="FFFF00"/>
                </a:solidFill>
              </a:defRPr>
            </a:pPr>
          </a:p>
          <a:p>
            <a:pPr>
              <a:defRPr b="1" sz="1800">
                <a:solidFill>
                  <a:srgbClr val="FFFF00"/>
                </a:solidFill>
              </a:defRPr>
            </a:pPr>
            <a:r>
              <a:t>INFLAMMATORISKE                                         LUPUS ERYTHEMATOSUS</a:t>
            </a:r>
          </a:p>
          <a:p>
            <a:pPr>
              <a:defRPr b="1" sz="1800">
                <a:solidFill>
                  <a:srgbClr val="FFFF00"/>
                </a:solidFill>
              </a:defRPr>
            </a:pPr>
            <a:r>
              <a:t>BINDEVÆVSSYGDOMME                                 RHEUMATOID ARTHRITIS</a:t>
            </a:r>
          </a:p>
          <a:p>
            <a:pPr>
              <a:defRPr b="1" sz="1800">
                <a:solidFill>
                  <a:srgbClr val="FFFF00"/>
                </a:solidFill>
              </a:defRPr>
            </a:pPr>
            <a:r>
              <a:t>                                                                                  SJÖGRENS SYNDROM</a:t>
            </a:r>
          </a:p>
          <a:p>
            <a:pPr>
              <a:defRPr b="1" sz="1800">
                <a:solidFill>
                  <a:srgbClr val="FFFF00"/>
                </a:solidFill>
              </a:defRPr>
            </a:pPr>
          </a:p>
          <a:p>
            <a:pPr>
              <a:defRPr b="1" sz="1800">
                <a:solidFill>
                  <a:srgbClr val="FFFF00"/>
                </a:solidFill>
              </a:defRPr>
            </a:pPr>
            <a:r>
              <a:t>INFEKTIONER                                                      HEPATITIS B &amp; C</a:t>
            </a:r>
          </a:p>
          <a:p>
            <a:pPr>
              <a:defRPr b="1" sz="1800">
                <a:solidFill>
                  <a:srgbClr val="FFFF00"/>
                </a:solidFill>
              </a:defRPr>
            </a:pPr>
            <a:r>
              <a:t>                                                                                  PARVOVIRUS B-19</a:t>
            </a:r>
          </a:p>
          <a:p>
            <a:pPr>
              <a:defRPr b="1" sz="1800">
                <a:solidFill>
                  <a:srgbClr val="FFFF00"/>
                </a:solidFill>
              </a:defRPr>
            </a:pPr>
            <a:r>
              <a:t>                                                                                  STREPTOKOKSEPSIS</a:t>
            </a:r>
          </a:p>
          <a:p>
            <a:pPr>
              <a:defRPr b="1" sz="1800">
                <a:solidFill>
                  <a:srgbClr val="FFFF00"/>
                </a:solidFill>
              </a:defRPr>
            </a:pPr>
            <a:r>
              <a:t>                                                                                  MENINGOKOKSEPSIS</a:t>
            </a:r>
          </a:p>
          <a:p>
            <a:pPr>
              <a:defRPr b="1" sz="1800">
                <a:solidFill>
                  <a:srgbClr val="FFFF00"/>
                </a:solidFill>
              </a:defRPr>
            </a:pPr>
            <a:r>
              <a:t>                                                                                  GONOKOKSEPSIS</a:t>
            </a:r>
          </a:p>
          <a:p>
            <a:pPr>
              <a:defRPr b="1" sz="1800">
                <a:solidFill>
                  <a:srgbClr val="FFFF00"/>
                </a:solidFill>
              </a:defRPr>
            </a:pPr>
          </a:p>
          <a:p>
            <a:pPr>
              <a:defRPr b="1" sz="1800">
                <a:solidFill>
                  <a:srgbClr val="FFFF00"/>
                </a:solidFill>
              </a:defRPr>
            </a:pPr>
            <a:r>
              <a:t>LÆGEMIDLER                                                      SULFONAMIDER, PC, THIAZIDER, M.M.</a:t>
            </a:r>
          </a:p>
          <a:p>
            <a:pPr>
              <a:defRPr b="1" sz="1800">
                <a:solidFill>
                  <a:srgbClr val="FFFF00"/>
                </a:solidFill>
              </a:defRPr>
            </a:pPr>
          </a:p>
          <a:p>
            <a:pPr>
              <a:defRPr b="1" sz="1800">
                <a:solidFill>
                  <a:srgbClr val="FFFF00"/>
                </a:solidFill>
              </a:defRPr>
            </a:pPr>
            <a:r>
              <a:t>NEOPLASIER                                                         LYMFOMER</a:t>
            </a:r>
          </a:p>
          <a:p>
            <a:pPr>
              <a:defRPr b="1" sz="1800">
                <a:solidFill>
                  <a:srgbClr val="FFFF00"/>
                </a:solidFill>
              </a:defRPr>
            </a:pPr>
            <a:r>
              <a:t>                                                                                   LEUKÆMI</a:t>
            </a:r>
          </a:p>
          <a:p>
            <a:pPr>
              <a:defRPr b="1" sz="1800">
                <a:solidFill>
                  <a:srgbClr val="FFFF00"/>
                </a:solidFill>
              </a:defRPr>
            </a:pPr>
            <a:r>
              <a:t>                                                                                   CARCINOMER</a:t>
            </a:r>
          </a:p>
          <a:p>
            <a:pPr>
              <a:defRPr b="1" sz="1800">
                <a:solidFill>
                  <a:srgbClr val="FFFF00"/>
                </a:solidFill>
              </a:defRPr>
            </a:pPr>
            <a:r>
              <a:t>______________________________________________________________________________________</a:t>
            </a:r>
          </a:p>
          <a:p>
            <a:pPr>
              <a:defRPr b="1" sz="1800">
                <a:solidFill>
                  <a:srgbClr val="FFFF00"/>
                </a:solidFill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image.png"/>
          <p:cNvPicPr>
            <a:picLocks noChangeAspect="1"/>
          </p:cNvPicPr>
          <p:nvPr/>
        </p:nvPicPr>
        <p:blipFill>
          <a:blip r:embed="rId2">
            <a:extLst/>
          </a:blip>
          <a:srcRect l="0" t="15733" r="10466" b="18077"/>
          <a:stretch>
            <a:fillRect/>
          </a:stretch>
        </p:blipFill>
        <p:spPr>
          <a:xfrm>
            <a:off x="179387" y="1904999"/>
            <a:ext cx="8732838" cy="4833939"/>
          </a:xfrm>
          <a:prstGeom prst="rect">
            <a:avLst/>
          </a:prstGeom>
          <a:ln w="12700">
            <a:miter lim="400000"/>
          </a:ln>
        </p:spPr>
      </p:pic>
      <p:sp>
        <p:nvSpPr>
          <p:cNvPr id="67" name="Shape 67"/>
          <p:cNvSpPr/>
          <p:nvPr>
            <p:ph type="title" idx="4294967295"/>
          </p:nvPr>
        </p:nvSpPr>
        <p:spPr>
          <a:xfrm>
            <a:off x="685800" y="608012"/>
            <a:ext cx="7772400" cy="114141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pPr/>
            <a:r>
              <a:t>VASCULIT FORANDRINGER I HUDEN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/>
          <p:nvPr>
            <p:ph type="title" idx="4294967295"/>
          </p:nvPr>
        </p:nvSpPr>
        <p:spPr>
          <a:xfrm>
            <a:off x="684212" y="2132012"/>
            <a:ext cx="7773988" cy="147637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pPr/>
            <a:r>
              <a:t>RHEUMATOID ARTHRITIS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9537" y="2036762"/>
            <a:ext cx="8928101" cy="2797176"/>
          </a:xfrm>
          <a:prstGeom prst="rect">
            <a:avLst/>
          </a:prstGeom>
          <a:ln w="12700">
            <a:miter lim="400000"/>
          </a:ln>
        </p:spPr>
      </p:pic>
      <p:sp>
        <p:nvSpPr>
          <p:cNvPr id="72" name="Shape 72"/>
          <p:cNvSpPr/>
          <p:nvPr>
            <p:ph type="title" idx="4294967295"/>
          </p:nvPr>
        </p:nvSpPr>
        <p:spPr>
          <a:xfrm>
            <a:off x="685800" y="608012"/>
            <a:ext cx="7772400" cy="114141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pPr/>
            <a:r>
              <a:t>RHEUMATOID ARTHRIT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/>
          <p:nvPr>
            <p:ph type="title" idx="4294967295"/>
          </p:nvPr>
        </p:nvSpPr>
        <p:spPr>
          <a:xfrm>
            <a:off x="685800" y="2132012"/>
            <a:ext cx="7772400" cy="146367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>
            <a:lvl1pPr>
              <a:defRPr b="1">
                <a:solidFill>
                  <a:srgbClr val="FFFFFF"/>
                </a:solidFill>
              </a:defRPr>
            </a:lvl1pPr>
          </a:lstStyle>
          <a:p>
            <a:pPr/>
            <a:r>
              <a:t>SCLERODERMI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/>
          <p:nvPr/>
        </p:nvSpPr>
        <p:spPr>
          <a:xfrm>
            <a:off x="541337" y="692150"/>
            <a:ext cx="7480806" cy="4138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1407" tIns="31407" rIns="31407" bIns="31407">
            <a:spAutoFit/>
          </a:bodyPr>
          <a:lstStyle/>
          <a:p>
            <a:pPr defTabSz="628650">
              <a:defRPr b="1" sz="3300">
                <a:solidFill>
                  <a:srgbClr val="FFFFFF"/>
                </a:solidFill>
              </a:defRPr>
            </a:pPr>
            <a:r>
              <a:t>SCLERODERMI</a:t>
            </a:r>
            <a:endParaRPr sz="2900"/>
          </a:p>
          <a:p>
            <a:pPr defTabSz="628650">
              <a:defRPr b="1" sz="2900">
                <a:solidFill>
                  <a:srgbClr val="FFFF00"/>
                </a:solidFill>
              </a:defRPr>
            </a:pPr>
          </a:p>
          <a:p>
            <a:pPr defTabSz="628650">
              <a:defRPr b="1" sz="2500">
                <a:solidFill>
                  <a:srgbClr val="FFFF00"/>
                </a:solidFill>
              </a:defRPr>
            </a:pPr>
            <a:r>
              <a:t>*	RAYNAUD SYGDOM</a:t>
            </a:r>
          </a:p>
          <a:p>
            <a:pPr defTabSz="628650">
              <a:defRPr b="1" sz="2500">
                <a:solidFill>
                  <a:srgbClr val="FFFF00"/>
                </a:solidFill>
              </a:defRPr>
            </a:pPr>
          </a:p>
          <a:p>
            <a:pPr defTabSz="628650">
              <a:defRPr b="1" sz="2500">
                <a:solidFill>
                  <a:srgbClr val="FFFF00"/>
                </a:solidFill>
              </a:defRPr>
            </a:pPr>
            <a:r>
              <a:t>*	AUTOIMMUN SYGDOM AF UKENDT ÅRSAG</a:t>
            </a:r>
          </a:p>
          <a:p>
            <a:pPr defTabSz="628650">
              <a:defRPr b="1" sz="2500">
                <a:solidFill>
                  <a:srgbClr val="FFFF00"/>
                </a:solidFill>
              </a:defRPr>
            </a:pPr>
          </a:p>
          <a:p>
            <a:pPr defTabSz="628650">
              <a:defRPr b="1" sz="2500">
                <a:solidFill>
                  <a:srgbClr val="FFFF00"/>
                </a:solidFill>
              </a:defRPr>
            </a:pPr>
            <a:r>
              <a:t>*	ANTISTOFFER MOD ENDOTHEL CELLER</a:t>
            </a:r>
          </a:p>
          <a:p>
            <a:pPr defTabSz="628650">
              <a:defRPr b="1" sz="2500">
                <a:solidFill>
                  <a:srgbClr val="FFFF00"/>
                </a:solidFill>
              </a:defRPr>
            </a:pPr>
          </a:p>
          <a:p>
            <a:pPr defTabSz="628650">
              <a:defRPr b="1" sz="2500">
                <a:solidFill>
                  <a:srgbClr val="FFFF00"/>
                </a:solidFill>
              </a:defRPr>
            </a:pPr>
            <a:r>
              <a:t>*      UDTALT FIBROSEDANNELSE I HUDEN</a:t>
            </a:r>
          </a:p>
          <a:p>
            <a:pPr defTabSz="628650">
              <a:defRPr b="1" sz="2500">
                <a:solidFill>
                  <a:srgbClr val="FFFF00"/>
                </a:solidFill>
              </a:defRPr>
            </a:pPr>
            <a:r>
              <a:t>        (og i andre organer)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/>
          <p:nvPr/>
        </p:nvSpPr>
        <p:spPr>
          <a:xfrm>
            <a:off x="755650" y="260350"/>
            <a:ext cx="5768767" cy="38042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1407" tIns="31407" rIns="31407" bIns="31407">
            <a:spAutoFit/>
          </a:bodyPr>
          <a:lstStyle/>
          <a:p>
            <a:pPr defTabSz="628650">
              <a:defRPr b="1" sz="3300">
                <a:solidFill>
                  <a:srgbClr val="FFFF00"/>
                </a:solidFill>
              </a:defRPr>
            </a:pPr>
            <a:r>
              <a:t>IMMUNOLOGISKE SÅR ER:</a:t>
            </a:r>
          </a:p>
          <a:p>
            <a:pPr defTabSz="628650">
              <a:defRPr b="1" sz="3300">
                <a:solidFill>
                  <a:srgbClr val="FFFF00"/>
                </a:solidFill>
              </a:defRPr>
            </a:pPr>
          </a:p>
          <a:p>
            <a:pPr defTabSz="628650">
              <a:defRPr b="1" sz="3300">
                <a:solidFill>
                  <a:srgbClr val="FF0000"/>
                </a:solidFill>
              </a:defRPr>
            </a:pPr>
            <a:r>
              <a:t>IKKE</a:t>
            </a:r>
            <a:r>
              <a:rPr>
                <a:solidFill>
                  <a:srgbClr val="FFFF00"/>
                </a:solidFill>
              </a:rPr>
              <a:t>	VENØSE SÅR</a:t>
            </a:r>
            <a:endParaRPr>
              <a:solidFill>
                <a:srgbClr val="FFFF00"/>
              </a:solidFill>
            </a:endParaRPr>
          </a:p>
          <a:p>
            <a:pPr defTabSz="628650">
              <a:defRPr b="1" sz="3300">
                <a:solidFill>
                  <a:srgbClr val="FF0000"/>
                </a:solidFill>
              </a:defRPr>
            </a:pPr>
            <a:r>
              <a:t>IKKE</a:t>
            </a:r>
            <a:r>
              <a:rPr>
                <a:solidFill>
                  <a:srgbClr val="FFFF00"/>
                </a:solidFill>
              </a:rPr>
              <a:t> ARTERIELLE SÅR</a:t>
            </a:r>
            <a:endParaRPr>
              <a:solidFill>
                <a:srgbClr val="FFFF00"/>
              </a:solidFill>
            </a:endParaRPr>
          </a:p>
          <a:p>
            <a:pPr defTabSz="628650">
              <a:defRPr b="1" sz="3300">
                <a:solidFill>
                  <a:srgbClr val="FF0000"/>
                </a:solidFill>
              </a:defRPr>
            </a:pPr>
            <a:r>
              <a:t>IKKE</a:t>
            </a:r>
            <a:r>
              <a:rPr>
                <a:solidFill>
                  <a:srgbClr val="FFFF00"/>
                </a:solidFill>
              </a:rPr>
              <a:t>	DIABETES SÅR</a:t>
            </a:r>
            <a:endParaRPr>
              <a:solidFill>
                <a:srgbClr val="FFFF00"/>
              </a:solidFill>
            </a:endParaRPr>
          </a:p>
          <a:p>
            <a:pPr defTabSz="628650">
              <a:defRPr b="1" sz="3300">
                <a:solidFill>
                  <a:srgbClr val="FF0000"/>
                </a:solidFill>
              </a:defRPr>
            </a:pPr>
            <a:r>
              <a:t>IKKE</a:t>
            </a:r>
            <a:r>
              <a:rPr>
                <a:solidFill>
                  <a:srgbClr val="FFFF00"/>
                </a:solidFill>
              </a:rPr>
              <a:t>  CANCER SÅR</a:t>
            </a:r>
            <a:endParaRPr>
              <a:solidFill>
                <a:srgbClr val="FFFF00"/>
              </a:solidFill>
            </a:endParaRPr>
          </a:p>
          <a:p>
            <a:pPr defTabSz="628650">
              <a:defRPr b="1" sz="3300">
                <a:solidFill>
                  <a:srgbClr val="FF0000"/>
                </a:solidFill>
              </a:defRPr>
            </a:pPr>
            <a:r>
              <a:t>IKKE</a:t>
            </a:r>
            <a:r>
              <a:rPr>
                <a:solidFill>
                  <a:srgbClr val="FFFF00"/>
                </a:solidFill>
              </a:rPr>
              <a:t>  DECUBITUS	 </a:t>
            </a:r>
            <a:endParaRPr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25FF9.jpg" descr="25FF9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6362" y="119062"/>
            <a:ext cx="3986213" cy="6667501"/>
          </a:xfrm>
          <a:prstGeom prst="rect">
            <a:avLst/>
          </a:prstGeom>
          <a:ln w="12700">
            <a:miter lim="400000"/>
          </a:ln>
        </p:spPr>
      </p:pic>
      <p:sp>
        <p:nvSpPr>
          <p:cNvPr id="79" name="Shape 79"/>
          <p:cNvSpPr/>
          <p:nvPr/>
        </p:nvSpPr>
        <p:spPr>
          <a:xfrm>
            <a:off x="4211637" y="49212"/>
            <a:ext cx="4932363" cy="6864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1407" tIns="31407" rIns="31407" bIns="31407">
            <a:spAutoFit/>
          </a:bodyPr>
          <a:lstStyle/>
          <a:p>
            <a:pPr defTabSz="628650">
              <a:defRPr b="1" sz="2100">
                <a:solidFill>
                  <a:srgbClr val="FFFFFF"/>
                </a:solidFill>
              </a:defRPr>
            </a:pPr>
            <a:r>
              <a:t>LIVEDO</a:t>
            </a:r>
          </a:p>
          <a:p>
            <a:pPr defTabSz="628650">
              <a:defRPr b="1" sz="2100">
                <a:solidFill>
                  <a:srgbClr val="FFFFFF"/>
                </a:solidFill>
              </a:defRPr>
            </a:pPr>
            <a:r>
              <a:t>VASCULARE-VASCULITIS</a:t>
            </a:r>
            <a:r>
              <a:rPr>
                <a:solidFill>
                  <a:srgbClr val="FFFF00"/>
                </a:solidFill>
              </a:rPr>
              <a:t>	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/>
          <p:nvPr/>
        </p:nvSpPr>
        <p:spPr>
          <a:xfrm>
            <a:off x="582612" y="1393825"/>
            <a:ext cx="7142761" cy="38698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1407" tIns="31407" rIns="31407" bIns="31407">
            <a:spAutoFit/>
          </a:bodyPr>
          <a:lstStyle/>
          <a:p>
            <a:pPr defTabSz="628650">
              <a:defRPr b="1" sz="3300">
                <a:solidFill>
                  <a:srgbClr val="FFFFFF"/>
                </a:solidFill>
              </a:defRPr>
            </a:pPr>
            <a:r>
              <a:t>PYODERMA GANGRAENOSUM</a:t>
            </a:r>
            <a:endParaRPr sz="2900"/>
          </a:p>
          <a:p>
            <a:pPr defTabSz="628650">
              <a:defRPr b="1" sz="2900">
                <a:solidFill>
                  <a:srgbClr val="FFFF00"/>
                </a:solidFill>
              </a:defRPr>
            </a:pPr>
          </a:p>
          <a:p>
            <a:pPr defTabSz="628650">
              <a:defRPr b="1" sz="2900">
                <a:solidFill>
                  <a:srgbClr val="FFFF00"/>
                </a:solidFill>
              </a:defRPr>
            </a:pPr>
            <a:r>
              <a:t>*	INFLAMMATORISK TARMSYGDOM</a:t>
            </a:r>
          </a:p>
          <a:p>
            <a:pPr defTabSz="628650">
              <a:defRPr b="1" sz="2900">
                <a:solidFill>
                  <a:srgbClr val="FFFF00"/>
                </a:solidFill>
              </a:defRPr>
            </a:pPr>
          </a:p>
          <a:p>
            <a:pPr defTabSz="628650">
              <a:defRPr b="1" sz="2900">
                <a:solidFill>
                  <a:srgbClr val="FFFF00"/>
                </a:solidFill>
              </a:defRPr>
            </a:pPr>
            <a:r>
              <a:t>*	HÆMATOLOGISK SYGDOM</a:t>
            </a:r>
          </a:p>
          <a:p>
            <a:pPr defTabSz="628650">
              <a:defRPr b="1" sz="2900">
                <a:solidFill>
                  <a:srgbClr val="FFFF00"/>
                </a:solidFill>
              </a:defRPr>
            </a:pPr>
          </a:p>
          <a:p>
            <a:pPr defTabSz="628650">
              <a:defRPr b="1" sz="2900">
                <a:solidFill>
                  <a:srgbClr val="FFFF00"/>
                </a:solidFill>
              </a:defRPr>
            </a:pPr>
            <a:r>
              <a:t>*	RHEUMATOID ARTHRITIS</a:t>
            </a:r>
          </a:p>
          <a:p>
            <a:pPr defTabSz="628650">
              <a:defRPr b="1" sz="2900">
                <a:solidFill>
                  <a:srgbClr val="FFFF00"/>
                </a:solidFill>
              </a:defRPr>
            </a:pPr>
          </a:p>
          <a:p>
            <a:pPr defTabSz="628650">
              <a:defRPr b="1" sz="2900">
                <a:solidFill>
                  <a:srgbClr val="FFFF00"/>
                </a:solidFill>
              </a:defRPr>
            </a:pPr>
            <a:r>
              <a:t>*	UDEN KENDT ÅRSAG.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141250b8-6-05.jpg" descr="141250b8-6-0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71550" y="989012"/>
            <a:ext cx="7416800" cy="5680076"/>
          </a:xfrm>
          <a:prstGeom prst="rect">
            <a:avLst/>
          </a:prstGeom>
          <a:ln w="12700">
            <a:miter lim="400000"/>
          </a:ln>
        </p:spPr>
      </p:pic>
      <p:sp>
        <p:nvSpPr>
          <p:cNvPr id="84" name="Shape 84"/>
          <p:cNvSpPr/>
          <p:nvPr/>
        </p:nvSpPr>
        <p:spPr>
          <a:xfrm>
            <a:off x="1417637" y="450850"/>
            <a:ext cx="5104715" cy="3689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1407" tIns="31407" rIns="31407" bIns="31407">
            <a:spAutoFit/>
          </a:bodyPr>
          <a:lstStyle/>
          <a:p>
            <a:pPr defTabSz="628650">
              <a:defRPr b="1" sz="2100">
                <a:solidFill>
                  <a:srgbClr val="FFFFFF"/>
                </a:solidFill>
              </a:defRPr>
            </a:pPr>
            <a:r>
              <a:t>PYODERMA GANGRAENOSUM</a:t>
            </a:r>
            <a:r>
              <a:rPr>
                <a:solidFill>
                  <a:srgbClr val="FFFF00"/>
                </a:solidFill>
              </a:rPr>
              <a:t>		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/>
          <p:nvPr>
            <p:ph type="title" idx="4294967295"/>
          </p:nvPr>
        </p:nvSpPr>
        <p:spPr>
          <a:xfrm>
            <a:off x="685800" y="608012"/>
            <a:ext cx="7772400" cy="114141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>
            <a:normAutofit fontScale="100000" lnSpcReduction="0"/>
          </a:bodyPr>
          <a:lstStyle>
            <a:lvl1pPr>
              <a:defRPr b="1" sz="2100">
                <a:solidFill>
                  <a:srgbClr val="FFFFFF"/>
                </a:solidFill>
              </a:defRPr>
            </a:lvl1pPr>
          </a:lstStyle>
          <a:p>
            <a:pPr/>
            <a:r>
              <a:t>PYODERMA GANGRAENOSUM</a:t>
            </a:r>
          </a:p>
        </p:txBody>
      </p:sp>
      <p:pic>
        <p:nvPicPr>
          <p:cNvPr id="87" name="Pyoderma_Gangrenosum_98.jpg" descr="Pyoderma_Gangrenosum_98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44587" y="1881187"/>
            <a:ext cx="6858001" cy="450056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/>
          <p:nvPr/>
        </p:nvSpPr>
        <p:spPr>
          <a:xfrm>
            <a:off x="2339975" y="2257425"/>
            <a:ext cx="4384884" cy="4827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2800">
                <a:solidFill>
                  <a:srgbClr val="FFFF00"/>
                </a:solidFill>
              </a:defRPr>
            </a:lvl1pPr>
          </a:lstStyle>
          <a:p>
            <a:pPr/>
            <a:r>
              <a:t>Andre ”immunologiske” sår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/>
          <p:nvPr/>
        </p:nvSpPr>
        <p:spPr>
          <a:xfrm>
            <a:off x="2592387" y="620712"/>
            <a:ext cx="4023381" cy="4827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2800">
                <a:solidFill>
                  <a:srgbClr val="FFFF00"/>
                </a:solidFill>
              </a:defRPr>
            </a:lvl1pPr>
          </a:lstStyle>
          <a:p>
            <a:pPr/>
            <a:r>
              <a:t>CRYOGLOBULINAEMI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/>
          <p:nvPr/>
        </p:nvSpPr>
        <p:spPr>
          <a:xfrm>
            <a:off x="5310187" y="404812"/>
            <a:ext cx="2862546" cy="21253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 sz="2000">
                <a:solidFill>
                  <a:srgbClr val="FFFF00"/>
                </a:solidFill>
              </a:defRPr>
            </a:pPr>
            <a:r>
              <a:t>Martorell sår</a:t>
            </a:r>
          </a:p>
          <a:p>
            <a:pPr>
              <a:defRPr b="1" sz="2000">
                <a:solidFill>
                  <a:srgbClr val="FFFF00"/>
                </a:solidFill>
              </a:defRPr>
            </a:pPr>
          </a:p>
          <a:p>
            <a:pPr>
              <a:defRPr b="1" sz="2000">
                <a:solidFill>
                  <a:srgbClr val="FFFF00"/>
                </a:solidFill>
              </a:defRPr>
            </a:pPr>
            <a:r>
              <a:t>    Hypertension</a:t>
            </a:r>
          </a:p>
          <a:p>
            <a:pPr>
              <a:defRPr b="1" sz="2000">
                <a:solidFill>
                  <a:srgbClr val="FFFF00"/>
                </a:solidFill>
              </a:defRPr>
            </a:pPr>
          </a:p>
          <a:p>
            <a:pPr>
              <a:defRPr b="1" sz="2000">
                <a:solidFill>
                  <a:srgbClr val="FFFF00"/>
                </a:solidFill>
              </a:defRPr>
            </a:pPr>
            <a:r>
              <a:t>    Fortykkelse af karvæg</a:t>
            </a:r>
          </a:p>
          <a:p>
            <a:pPr>
              <a:defRPr b="1" sz="2000">
                <a:solidFill>
                  <a:srgbClr val="FFFF00"/>
                </a:solidFill>
              </a:defRPr>
            </a:pPr>
          </a:p>
          <a:p>
            <a:pPr>
              <a:defRPr b="1" sz="2000">
                <a:solidFill>
                  <a:srgbClr val="FFFF00"/>
                </a:solidFill>
              </a:defRPr>
            </a:pPr>
            <a:r>
              <a:t>    Smerter !!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/>
          <p:nvPr/>
        </p:nvSpPr>
        <p:spPr>
          <a:xfrm>
            <a:off x="5310187" y="404812"/>
            <a:ext cx="2180789" cy="27095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 sz="2000">
                <a:solidFill>
                  <a:srgbClr val="FFFF00"/>
                </a:solidFill>
              </a:defRPr>
            </a:pPr>
            <a:r>
              <a:t>Calcifylaksi</a:t>
            </a:r>
          </a:p>
          <a:p>
            <a:pPr>
              <a:defRPr b="1" sz="2000">
                <a:solidFill>
                  <a:srgbClr val="FFFF00"/>
                </a:solidFill>
              </a:defRPr>
            </a:pPr>
          </a:p>
          <a:p>
            <a:pPr>
              <a:defRPr b="1" sz="2000">
                <a:solidFill>
                  <a:srgbClr val="FFFF00"/>
                </a:solidFill>
              </a:defRPr>
            </a:pPr>
            <a:r>
              <a:t>    Nyreinsufficiens</a:t>
            </a:r>
          </a:p>
          <a:p>
            <a:pPr>
              <a:defRPr b="1" sz="2000">
                <a:solidFill>
                  <a:srgbClr val="FFFF00"/>
                </a:solidFill>
              </a:defRPr>
            </a:pPr>
          </a:p>
          <a:p>
            <a:pPr>
              <a:defRPr b="1" sz="2000">
                <a:solidFill>
                  <a:srgbClr val="FFFF00"/>
                </a:solidFill>
              </a:defRPr>
            </a:pPr>
            <a:r>
              <a:t>    Typisk histologi</a:t>
            </a:r>
          </a:p>
          <a:p>
            <a:pPr>
              <a:defRPr b="1" sz="2000">
                <a:solidFill>
                  <a:srgbClr val="FFFF00"/>
                </a:solidFill>
              </a:defRPr>
            </a:pPr>
          </a:p>
          <a:p>
            <a:pPr>
              <a:defRPr b="1" sz="2000">
                <a:solidFill>
                  <a:srgbClr val="FFFF00"/>
                </a:solidFill>
              </a:defRPr>
            </a:pPr>
            <a:r>
              <a:t>    Smerter !!</a:t>
            </a:r>
          </a:p>
          <a:p>
            <a:pPr>
              <a:defRPr b="1" sz="2000">
                <a:solidFill>
                  <a:srgbClr val="FFFF00"/>
                </a:solidFill>
              </a:defRPr>
            </a:pPr>
          </a:p>
          <a:p>
            <a:pPr>
              <a:defRPr b="1" sz="2000">
                <a:solidFill>
                  <a:srgbClr val="FFFF00"/>
                </a:solidFill>
              </a:defRPr>
            </a:pPr>
            <a:r>
              <a:t>    Prognose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fast" advClick="1" p14:dur="500">
        <p:dissolve/>
      </p:transition>
    </mc:Choice>
    <mc:Fallback>
      <p:transition spd="fast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/>
          <p:nvPr>
            <p:ph type="title" idx="4294967295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tIns="45719" rIns="45719" bIns="45719">
            <a:normAutofit fontScale="100000" lnSpcReduction="0"/>
          </a:bodyPr>
          <a:lstStyle/>
          <a:p>
            <a:pPr>
              <a:defRPr b="1" sz="3900">
                <a:solidFill>
                  <a:srgbClr val="FFFFFF"/>
                </a:solidFill>
              </a:defRPr>
            </a:pPr>
            <a:r>
              <a:t>Udredning af</a:t>
            </a:r>
            <a:br/>
            <a:r>
              <a:t>immunologiske sår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/>
          <p:nvPr/>
        </p:nvSpPr>
        <p:spPr>
          <a:xfrm>
            <a:off x="381000" y="609600"/>
            <a:ext cx="8290878" cy="57553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 sz="3600">
                <a:solidFill>
                  <a:srgbClr val="FFFFFF"/>
                </a:solidFill>
              </a:defRPr>
            </a:pPr>
            <a:r>
              <a:t>UDREDNING</a:t>
            </a:r>
          </a:p>
          <a:p>
            <a:pPr>
              <a:defRPr b="1" sz="2400">
                <a:solidFill>
                  <a:srgbClr val="FFFFFF"/>
                </a:solidFill>
              </a:defRPr>
            </a:pPr>
          </a:p>
          <a:p>
            <a:pPr>
              <a:defRPr b="1" sz="2400">
                <a:solidFill>
                  <a:srgbClr val="CC0000"/>
                </a:solidFill>
              </a:defRPr>
            </a:pPr>
            <a:r>
              <a:t>Rutineundersøgelser:</a:t>
            </a:r>
          </a:p>
          <a:p>
            <a:pPr>
              <a:defRPr b="1" sz="2400">
                <a:solidFill>
                  <a:srgbClr val="FFFF00"/>
                </a:solidFill>
              </a:defRPr>
            </a:pPr>
            <a:r>
              <a:t>SR, CRP, L+D, Hgb, thrombo, levertal, nyretal, urin A+S+mik</a:t>
            </a:r>
          </a:p>
          <a:p>
            <a:pPr>
              <a:defRPr b="1" sz="2400">
                <a:solidFill>
                  <a:srgbClr val="FFFF00"/>
                </a:solidFill>
              </a:defRPr>
            </a:pPr>
            <a:r>
              <a:t>BT, vægt</a:t>
            </a:r>
          </a:p>
          <a:p>
            <a:pPr>
              <a:defRPr b="1" sz="2400">
                <a:solidFill>
                  <a:srgbClr val="FFFF00"/>
                </a:solidFill>
              </a:defRPr>
            </a:pPr>
            <a:r>
              <a:t>Hudbiopsi til histologi og IF</a:t>
            </a:r>
          </a:p>
          <a:p>
            <a:pPr>
              <a:defRPr b="1" sz="2400">
                <a:solidFill>
                  <a:srgbClr val="FFFF00"/>
                </a:solidFill>
              </a:defRPr>
            </a:pPr>
          </a:p>
          <a:p>
            <a:pPr>
              <a:defRPr b="1" sz="2400">
                <a:solidFill>
                  <a:srgbClr val="CC0000"/>
                </a:solidFill>
              </a:defRPr>
            </a:pPr>
            <a:r>
              <a:t>Specialundersøgelser:</a:t>
            </a:r>
          </a:p>
          <a:p>
            <a:pPr>
              <a:defRPr b="1" sz="2400">
                <a:solidFill>
                  <a:srgbClr val="FFFF00"/>
                </a:solidFill>
              </a:defRPr>
            </a:pPr>
            <a:r>
              <a:t>ANA, Anti-fosfolipid, ANCA, Rheuma-faktor, komplement, </a:t>
            </a:r>
          </a:p>
          <a:p>
            <a:pPr>
              <a:defRPr b="1" sz="2400">
                <a:solidFill>
                  <a:srgbClr val="FFFF00"/>
                </a:solidFill>
              </a:defRPr>
            </a:pPr>
            <a:r>
              <a:t>Circ immunkomplekser, kryoglobulin, immunoglobuliner,</a:t>
            </a:r>
          </a:p>
          <a:p>
            <a:pPr>
              <a:defRPr b="1" sz="2400">
                <a:solidFill>
                  <a:srgbClr val="FFFF00"/>
                </a:solidFill>
              </a:defRPr>
            </a:pPr>
            <a:r>
              <a:t>(evt. M-komponent og andre undersøgelser efter anamnese)</a:t>
            </a:r>
          </a:p>
          <a:p>
            <a:pPr>
              <a:defRPr b="1" sz="2400">
                <a:solidFill>
                  <a:srgbClr val="FFFF00"/>
                </a:solidFill>
              </a:defRPr>
            </a:pPr>
          </a:p>
          <a:p>
            <a:pPr>
              <a:defRPr b="1" sz="2400">
                <a:solidFill>
                  <a:srgbClr val="CC0000"/>
                </a:solidFill>
              </a:defRPr>
            </a:pPr>
            <a:r>
              <a:t>Specialundersøgelser efter anamnese:</a:t>
            </a:r>
            <a:r>
              <a:rPr>
                <a:solidFill>
                  <a:srgbClr val="FFFF00"/>
                </a:solidFill>
              </a:rPr>
              <a:t> </a:t>
            </a:r>
            <a:endParaRPr>
              <a:solidFill>
                <a:srgbClr val="FFFF00"/>
              </a:solidFill>
            </a:endParaRPr>
          </a:p>
          <a:p>
            <a:pPr>
              <a:defRPr b="1" sz="2400">
                <a:solidFill>
                  <a:srgbClr val="FFFF00"/>
                </a:solidFill>
              </a:defRPr>
            </a:pPr>
            <a:r>
              <a:t>(RTG, CT, MR, andre).</a:t>
            </a:r>
          </a:p>
          <a:p>
            <a:pPr>
              <a:defRPr b="1" sz="2400">
                <a:solidFill>
                  <a:srgbClr val="FFFF00"/>
                </a:solidFill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26.jpg" descr="2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025900" y="381000"/>
            <a:ext cx="3641725" cy="6324600"/>
          </a:xfrm>
          <a:prstGeom prst="rect">
            <a:avLst/>
          </a:prstGeom>
          <a:ln w="12700">
            <a:miter lim="400000"/>
          </a:ln>
        </p:spPr>
      </p:pic>
      <p:sp>
        <p:nvSpPr>
          <p:cNvPr id="25" name="Shape 25"/>
          <p:cNvSpPr/>
          <p:nvPr/>
        </p:nvSpPr>
        <p:spPr>
          <a:xfrm>
            <a:off x="179387" y="260350"/>
            <a:ext cx="3311982" cy="35074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 sz="2400">
                <a:solidFill>
                  <a:srgbClr val="FFFFFF"/>
                </a:solidFill>
              </a:defRPr>
            </a:pPr>
            <a:r>
              <a:t>Venøs insufficiens:</a:t>
            </a:r>
          </a:p>
          <a:p>
            <a:pPr>
              <a:defRPr b="1" sz="2400">
                <a:solidFill>
                  <a:srgbClr val="FFFF00"/>
                </a:solidFill>
              </a:defRPr>
            </a:pPr>
          </a:p>
          <a:p>
            <a:pPr>
              <a:buSzPct val="100000"/>
              <a:buChar char="•"/>
              <a:defRPr b="1" sz="2400">
                <a:solidFill>
                  <a:srgbClr val="FFFF00"/>
                </a:solidFill>
              </a:defRPr>
            </a:pPr>
            <a:r>
              <a:t>    Ødem</a:t>
            </a:r>
          </a:p>
          <a:p>
            <a:pPr>
              <a:buSzPct val="100000"/>
              <a:buChar char="•"/>
              <a:defRPr b="1" sz="2400">
                <a:solidFill>
                  <a:srgbClr val="FFFF00"/>
                </a:solidFill>
              </a:defRPr>
            </a:pPr>
            <a:r>
              <a:t>    Staseeksem</a:t>
            </a:r>
          </a:p>
          <a:p>
            <a:pPr>
              <a:buSzPct val="100000"/>
              <a:buChar char="•"/>
              <a:defRPr b="1" sz="2400">
                <a:solidFill>
                  <a:srgbClr val="FFFF00"/>
                </a:solidFill>
              </a:defRPr>
            </a:pPr>
            <a:r>
              <a:t>    Hyperpigmentering</a:t>
            </a:r>
          </a:p>
          <a:p>
            <a:pPr>
              <a:buSzPct val="100000"/>
              <a:buChar char="•"/>
              <a:defRPr b="1" sz="2400">
                <a:solidFill>
                  <a:srgbClr val="FFFF00"/>
                </a:solidFill>
              </a:defRPr>
            </a:pPr>
            <a:r>
              <a:t>    Lipodermatosclerose</a:t>
            </a:r>
          </a:p>
          <a:p>
            <a:pPr>
              <a:buSzPct val="100000"/>
              <a:buChar char="•"/>
              <a:defRPr b="1" sz="2400">
                <a:solidFill>
                  <a:srgbClr val="FFFF00"/>
                </a:solidFill>
              </a:defRPr>
            </a:pPr>
            <a:r>
              <a:t>    Atrophia blanche</a:t>
            </a:r>
          </a:p>
          <a:p>
            <a:pPr>
              <a:buSzPct val="100000"/>
              <a:buChar char="•"/>
              <a:defRPr b="1" sz="2400">
                <a:solidFill>
                  <a:srgbClr val="FFFF00"/>
                </a:solidFill>
              </a:defRPr>
            </a:pPr>
            <a:r>
              <a:t>    Sår fra malleoler </a:t>
            </a:r>
          </a:p>
          <a:p>
            <a:pPr>
              <a:defRPr b="1" sz="2400">
                <a:solidFill>
                  <a:srgbClr val="FFFF00"/>
                </a:solidFill>
              </a:defRPr>
            </a:pPr>
            <a:r>
              <a:t>      og proximalt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/>
          <p:nvPr>
            <p:ph type="title" idx="4294967295"/>
          </p:nvPr>
        </p:nvSpPr>
        <p:spPr>
          <a:xfrm>
            <a:off x="685800" y="608012"/>
            <a:ext cx="7772400" cy="114141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tIns="45719" rIns="45719" bIns="45719">
            <a:normAutofit fontScale="100000" lnSpcReduction="0"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IgG bånd ved LE</a:t>
            </a:r>
          </a:p>
        </p:txBody>
      </p:sp>
      <p:pic>
        <p:nvPicPr>
          <p:cNvPr id="102" name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938212" y="1700212"/>
            <a:ext cx="7265988" cy="483235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/>
          <p:nvPr/>
        </p:nvSpPr>
        <p:spPr>
          <a:xfrm>
            <a:off x="236966" y="2463800"/>
            <a:ext cx="8533543" cy="11388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algn="ctr">
              <a:defRPr b="1" sz="3600">
                <a:solidFill>
                  <a:srgbClr val="FFFF00"/>
                </a:solidFill>
              </a:defRPr>
            </a:pPr>
            <a:r>
              <a:t>”BEHANDLING AF IMMUNOLOGISKE</a:t>
            </a:r>
          </a:p>
          <a:p>
            <a:pPr algn="ctr">
              <a:defRPr b="1" sz="3600">
                <a:solidFill>
                  <a:srgbClr val="FFFF00"/>
                </a:solidFill>
              </a:defRPr>
            </a:pPr>
            <a:r>
              <a:t> SÅR ER EN SPECIALISTOPGAVE”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/>
          <p:nvPr/>
        </p:nvSpPr>
        <p:spPr>
          <a:xfrm>
            <a:off x="695325" y="668337"/>
            <a:ext cx="8027179" cy="43837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 sz="2800">
                <a:solidFill>
                  <a:srgbClr val="FFFFFF"/>
                </a:solidFill>
              </a:defRPr>
            </a:pPr>
            <a:r>
              <a:t>BEHANDLING AF SPECIELLE (AUTOIMMUNE</a:t>
            </a:r>
          </a:p>
          <a:p>
            <a:pPr>
              <a:defRPr b="1" sz="2800">
                <a:solidFill>
                  <a:srgbClr val="FFFFFF"/>
                </a:solidFill>
              </a:defRPr>
            </a:pPr>
            <a:r>
              <a:t> / INFLAMMATORISKE) SÅR</a:t>
            </a:r>
          </a:p>
          <a:p>
            <a:pPr>
              <a:defRPr b="1" sz="2800">
                <a:solidFill>
                  <a:srgbClr val="FFFF00"/>
                </a:solidFill>
              </a:defRPr>
            </a:pPr>
          </a:p>
          <a:p>
            <a:pPr>
              <a:defRPr b="1" sz="2400">
                <a:solidFill>
                  <a:srgbClr val="FFFF00"/>
                </a:solidFill>
              </a:defRPr>
            </a:pPr>
            <a:r>
              <a:t>*	PREDNISON</a:t>
            </a:r>
          </a:p>
          <a:p>
            <a:pPr>
              <a:defRPr b="1" sz="2400">
                <a:solidFill>
                  <a:srgbClr val="FFFF00"/>
                </a:solidFill>
              </a:defRPr>
            </a:pPr>
          </a:p>
          <a:p>
            <a:pPr>
              <a:defRPr b="1" sz="2400">
                <a:solidFill>
                  <a:srgbClr val="FFFF00"/>
                </a:solidFill>
              </a:defRPr>
            </a:pPr>
            <a:r>
              <a:t>*	IMUREL</a:t>
            </a:r>
          </a:p>
          <a:p>
            <a:pPr>
              <a:defRPr b="1" sz="2400">
                <a:solidFill>
                  <a:srgbClr val="FFFF00"/>
                </a:solidFill>
              </a:defRPr>
            </a:pPr>
          </a:p>
          <a:p>
            <a:pPr>
              <a:defRPr b="1" sz="2400">
                <a:solidFill>
                  <a:srgbClr val="FFFF00"/>
                </a:solidFill>
              </a:defRPr>
            </a:pPr>
            <a:r>
              <a:t>*	CYCLOSPRORIN</a:t>
            </a:r>
          </a:p>
          <a:p>
            <a:pPr>
              <a:defRPr b="1" sz="2400">
                <a:solidFill>
                  <a:srgbClr val="FFFF00"/>
                </a:solidFill>
              </a:defRPr>
            </a:pPr>
          </a:p>
          <a:p>
            <a:pPr>
              <a:defRPr b="1" sz="2400">
                <a:solidFill>
                  <a:srgbClr val="FFFF00"/>
                </a:solidFill>
              </a:defRPr>
            </a:pPr>
            <a:r>
              <a:t>*	METHOTREXAT</a:t>
            </a:r>
          </a:p>
          <a:p>
            <a:pPr>
              <a:defRPr b="1" sz="2400">
                <a:solidFill>
                  <a:srgbClr val="FFFF00"/>
                </a:solidFill>
              </a:defRPr>
            </a:pPr>
          </a:p>
          <a:p>
            <a:pPr>
              <a:defRPr b="1" sz="2400">
                <a:solidFill>
                  <a:srgbClr val="FFFF00"/>
                </a:solidFill>
              </a:defRPr>
            </a:pPr>
            <a:r>
              <a:t>*	ANDET.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/>
          <p:nvPr/>
        </p:nvSpPr>
        <p:spPr>
          <a:xfrm>
            <a:off x="798512" y="914400"/>
            <a:ext cx="6886536" cy="44959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 sz="3200">
                <a:solidFill>
                  <a:srgbClr val="FFFFFF"/>
                </a:solidFill>
              </a:defRPr>
            </a:pPr>
            <a:r>
              <a:t>BEHANDLING AF SPECIELLE SÅR</a:t>
            </a:r>
          </a:p>
          <a:p>
            <a:pPr>
              <a:defRPr b="1" sz="2800">
                <a:solidFill>
                  <a:srgbClr val="FFFF00"/>
                </a:solidFill>
              </a:defRPr>
            </a:pPr>
          </a:p>
          <a:p>
            <a:pPr>
              <a:defRPr b="1" sz="2800">
                <a:solidFill>
                  <a:srgbClr val="CC0000"/>
                </a:solidFill>
              </a:defRPr>
            </a:pPr>
            <a:r>
              <a:t>LOKALT:</a:t>
            </a:r>
          </a:p>
          <a:p>
            <a:pPr>
              <a:defRPr b="1" sz="1000">
                <a:solidFill>
                  <a:srgbClr val="FFFF00"/>
                </a:solidFill>
              </a:defRPr>
            </a:pPr>
          </a:p>
          <a:p>
            <a:pPr>
              <a:defRPr b="1" sz="2800">
                <a:solidFill>
                  <a:srgbClr val="FFFF00"/>
                </a:solidFill>
              </a:defRPr>
            </a:pPr>
            <a:r>
              <a:t>*	FUGTIG SÅRHELING</a:t>
            </a:r>
          </a:p>
          <a:p>
            <a:pPr>
              <a:defRPr b="1" sz="1000">
                <a:solidFill>
                  <a:srgbClr val="FFFF00"/>
                </a:solidFill>
              </a:defRPr>
            </a:pPr>
          </a:p>
          <a:p>
            <a:pPr>
              <a:defRPr b="1" sz="2800">
                <a:solidFill>
                  <a:srgbClr val="FFFF00"/>
                </a:solidFill>
              </a:defRPr>
            </a:pPr>
            <a:r>
              <a:t>*	DEBRIDERING</a:t>
            </a:r>
          </a:p>
          <a:p>
            <a:pPr>
              <a:defRPr b="1" sz="1000">
                <a:solidFill>
                  <a:srgbClr val="FFFF00"/>
                </a:solidFill>
              </a:defRPr>
            </a:pPr>
          </a:p>
          <a:p>
            <a:pPr>
              <a:defRPr b="1" sz="2800">
                <a:solidFill>
                  <a:srgbClr val="FFFF00"/>
                </a:solidFill>
              </a:defRPr>
            </a:pPr>
            <a:r>
              <a:t>*	STEROID (+ PROTOPIC / ELIDEL)</a:t>
            </a:r>
          </a:p>
          <a:p>
            <a:pPr>
              <a:defRPr b="1" sz="1000">
                <a:solidFill>
                  <a:srgbClr val="FFFF00"/>
                </a:solidFill>
              </a:defRPr>
            </a:pPr>
          </a:p>
          <a:p>
            <a:pPr>
              <a:defRPr b="1" sz="2800">
                <a:solidFill>
                  <a:srgbClr val="FFFF00"/>
                </a:solidFill>
              </a:defRPr>
            </a:pPr>
            <a:r>
              <a:t>*	KOMPRESSION</a:t>
            </a:r>
          </a:p>
          <a:p>
            <a:pPr>
              <a:defRPr b="1" sz="1000">
                <a:solidFill>
                  <a:srgbClr val="FFFF00"/>
                </a:solidFill>
              </a:defRPr>
            </a:pPr>
          </a:p>
          <a:p>
            <a:pPr>
              <a:defRPr b="1" sz="2800">
                <a:solidFill>
                  <a:srgbClr val="FFFF00"/>
                </a:solidFill>
              </a:defRPr>
            </a:pPr>
            <a:r>
              <a:t>*	NPWT / IPC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/>
          <p:nvPr/>
        </p:nvSpPr>
        <p:spPr>
          <a:xfrm>
            <a:off x="468312" y="357187"/>
            <a:ext cx="8351838" cy="34672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b="1" sz="2800">
                <a:solidFill>
                  <a:srgbClr val="FFFFFF"/>
                </a:solidFill>
              </a:defRPr>
            </a:pPr>
            <a:r>
              <a:t>KRONISKE OG LANGSOMT</a:t>
            </a:r>
          </a:p>
          <a:p>
            <a:pPr>
              <a:defRPr b="1" sz="2800">
                <a:solidFill>
                  <a:srgbClr val="FFFFFF"/>
                </a:solidFill>
              </a:defRPr>
            </a:pPr>
            <a:r>
              <a:t>HELENDE SÅR</a:t>
            </a:r>
            <a:endParaRPr>
              <a:solidFill>
                <a:srgbClr val="FFFF00"/>
              </a:solidFill>
            </a:endParaRPr>
          </a:p>
          <a:p>
            <a:pPr>
              <a:defRPr b="1" sz="1000">
                <a:solidFill>
                  <a:srgbClr val="FFFF00"/>
                </a:solidFill>
              </a:defRPr>
            </a:pPr>
          </a:p>
          <a:p>
            <a:pPr>
              <a:defRPr b="1" sz="2800">
                <a:solidFill>
                  <a:srgbClr val="FFFF00"/>
                </a:solidFill>
              </a:defRPr>
            </a:pPr>
            <a:r>
              <a:t>Henvisningsmuligheder, </a:t>
            </a:r>
          </a:p>
          <a:p>
            <a:pPr>
              <a:defRPr b="1" sz="2800">
                <a:solidFill>
                  <a:srgbClr val="FFFF00"/>
                </a:solidFill>
              </a:defRPr>
            </a:pPr>
            <a:r>
              <a:t>hvem behandler hvad???</a:t>
            </a:r>
          </a:p>
          <a:p>
            <a:pPr>
              <a:defRPr b="1" sz="2800">
                <a:solidFill>
                  <a:srgbClr val="FFFF00"/>
                </a:solidFill>
              </a:defRPr>
            </a:pPr>
          </a:p>
          <a:p>
            <a:pPr>
              <a:buSzPct val="100000"/>
              <a:buChar char="•"/>
              <a:defRPr b="1" sz="2800">
                <a:solidFill>
                  <a:srgbClr val="FFFF00"/>
                </a:solidFill>
              </a:defRPr>
            </a:pPr>
          </a:p>
          <a:p>
            <a:pPr>
              <a:buSzPct val="100000"/>
              <a:buChar char="•"/>
              <a:defRPr b="1" sz="2800">
                <a:solidFill>
                  <a:srgbClr val="FFFF00"/>
                </a:solidFill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/>
          <p:nvPr/>
        </p:nvSpPr>
        <p:spPr>
          <a:xfrm>
            <a:off x="468312" y="357187"/>
            <a:ext cx="8351838" cy="54992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b="1" sz="2800">
                <a:solidFill>
                  <a:srgbClr val="FFFFFF"/>
                </a:solidFill>
              </a:defRPr>
            </a:pPr>
            <a:r>
              <a:t>KRONISKE OG LANGSOMT</a:t>
            </a:r>
          </a:p>
          <a:p>
            <a:pPr>
              <a:defRPr b="1" sz="2800">
                <a:solidFill>
                  <a:srgbClr val="FFFFFF"/>
                </a:solidFill>
              </a:defRPr>
            </a:pPr>
            <a:r>
              <a:t>HELENDE SÅR</a:t>
            </a:r>
            <a:endParaRPr>
              <a:solidFill>
                <a:srgbClr val="FFFF00"/>
              </a:solidFill>
            </a:endParaRPr>
          </a:p>
          <a:p>
            <a:pPr>
              <a:defRPr b="1" sz="1000">
                <a:solidFill>
                  <a:srgbClr val="FFFF00"/>
                </a:solidFill>
              </a:defRPr>
            </a:pPr>
          </a:p>
          <a:p>
            <a:pPr>
              <a:defRPr b="1" sz="2800">
                <a:solidFill>
                  <a:srgbClr val="FFFF00"/>
                </a:solidFill>
              </a:defRPr>
            </a:pPr>
            <a:r>
              <a:t>Henvisningsmuligheder, </a:t>
            </a:r>
          </a:p>
          <a:p>
            <a:pPr>
              <a:defRPr b="1" sz="2800">
                <a:solidFill>
                  <a:srgbClr val="FFFF00"/>
                </a:solidFill>
              </a:defRPr>
            </a:pPr>
            <a:r>
              <a:t>hvem behandler hvad???</a:t>
            </a:r>
          </a:p>
          <a:p>
            <a:pPr>
              <a:defRPr b="1" sz="2800">
                <a:solidFill>
                  <a:srgbClr val="FFFF00"/>
                </a:solidFill>
              </a:defRPr>
            </a:pPr>
          </a:p>
          <a:p>
            <a:pPr>
              <a:buSzPct val="100000"/>
              <a:buChar char="•"/>
              <a:defRPr b="1" sz="2800">
                <a:solidFill>
                  <a:srgbClr val="FFFF00"/>
                </a:solidFill>
              </a:defRPr>
            </a:pPr>
            <a:r>
              <a:t>    Egen læge</a:t>
            </a:r>
          </a:p>
          <a:p>
            <a:pPr>
              <a:buSzPct val="100000"/>
              <a:buChar char="•"/>
              <a:defRPr b="1" sz="2800">
                <a:solidFill>
                  <a:srgbClr val="FFFF00"/>
                </a:solidFill>
              </a:defRPr>
            </a:pPr>
            <a:r>
              <a:t>    Sårambulatorium</a:t>
            </a:r>
          </a:p>
          <a:p>
            <a:pPr>
              <a:buSzPct val="100000"/>
              <a:buChar char="•"/>
              <a:defRPr b="1" sz="2800">
                <a:solidFill>
                  <a:srgbClr val="FFFF00"/>
                </a:solidFill>
              </a:defRPr>
            </a:pPr>
            <a:r>
              <a:t>    Specialafdeling</a:t>
            </a:r>
          </a:p>
          <a:p>
            <a:pPr>
              <a:buSzPct val="100000"/>
              <a:buChar char="•"/>
              <a:defRPr b="1" sz="2800">
                <a:solidFill>
                  <a:srgbClr val="FFFF00"/>
                </a:solidFill>
              </a:defRPr>
            </a:pPr>
            <a:r>
              <a:t>    Sårcenter (universitetshospital)</a:t>
            </a:r>
          </a:p>
          <a:p>
            <a:pPr>
              <a:defRPr b="1" sz="2800">
                <a:solidFill>
                  <a:srgbClr val="FFFF00"/>
                </a:solidFill>
              </a:defRPr>
            </a:pPr>
          </a:p>
          <a:p>
            <a:pPr>
              <a:defRPr b="1" sz="2800">
                <a:solidFill>
                  <a:srgbClr val="FFFF00"/>
                </a:solidFill>
              </a:defRPr>
            </a:pPr>
          </a:p>
          <a:p>
            <a:pPr>
              <a:defRPr b="1" sz="2800">
                <a:solidFill>
                  <a:srgbClr val="FFFF00"/>
                </a:solidFill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/>
          <p:nvPr/>
        </p:nvSpPr>
        <p:spPr>
          <a:xfrm>
            <a:off x="468312" y="357187"/>
            <a:ext cx="8351838" cy="56389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b="1" sz="2800">
                <a:solidFill>
                  <a:srgbClr val="FFFFFF"/>
                </a:solidFill>
              </a:defRPr>
            </a:pPr>
            <a:r>
              <a:t>KRONISKE OG LANGSOMT</a:t>
            </a:r>
          </a:p>
          <a:p>
            <a:pPr>
              <a:defRPr b="1" sz="2800">
                <a:solidFill>
                  <a:srgbClr val="FFFFFF"/>
                </a:solidFill>
              </a:defRPr>
            </a:pPr>
            <a:r>
              <a:t>HELENDE SÅR</a:t>
            </a:r>
            <a:endParaRPr>
              <a:solidFill>
                <a:srgbClr val="FFFF00"/>
              </a:solidFill>
            </a:endParaRPr>
          </a:p>
          <a:p>
            <a:pPr>
              <a:defRPr b="1" sz="1000">
                <a:solidFill>
                  <a:srgbClr val="FFFF00"/>
                </a:solidFill>
              </a:defRPr>
            </a:pPr>
          </a:p>
          <a:p>
            <a:pPr>
              <a:defRPr b="1" sz="2800">
                <a:solidFill>
                  <a:srgbClr val="FFFF00"/>
                </a:solidFill>
              </a:defRPr>
            </a:pPr>
            <a:r>
              <a:t>Henvisningsmuligheder, </a:t>
            </a:r>
          </a:p>
          <a:p>
            <a:pPr>
              <a:defRPr b="1" sz="2800">
                <a:solidFill>
                  <a:srgbClr val="FFFF00"/>
                </a:solidFill>
              </a:defRPr>
            </a:pPr>
            <a:r>
              <a:t>hvem behandler hvad???</a:t>
            </a:r>
          </a:p>
          <a:p>
            <a:pPr>
              <a:defRPr b="1" sz="2800">
                <a:solidFill>
                  <a:srgbClr val="FFFF00"/>
                </a:solidFill>
              </a:defRPr>
            </a:pPr>
          </a:p>
          <a:p>
            <a:pPr>
              <a:defRPr b="1" sz="2800">
                <a:solidFill>
                  <a:srgbClr val="FFFF00"/>
                </a:solidFill>
              </a:defRPr>
            </a:pPr>
            <a:r>
              <a:t>Lægelige specialer:</a:t>
            </a:r>
          </a:p>
          <a:p>
            <a:pPr>
              <a:defRPr b="1" sz="1000">
                <a:solidFill>
                  <a:srgbClr val="FFFF00"/>
                </a:solidFill>
              </a:defRPr>
            </a:pPr>
          </a:p>
          <a:p>
            <a:pPr>
              <a:buSzPct val="100000"/>
              <a:buChar char="•"/>
              <a:defRPr b="1" sz="2800">
                <a:solidFill>
                  <a:srgbClr val="FFFF00"/>
                </a:solidFill>
              </a:defRPr>
            </a:pPr>
            <a:r>
              <a:t>    Dermatologi</a:t>
            </a:r>
          </a:p>
          <a:p>
            <a:pPr>
              <a:buSzPct val="100000"/>
              <a:buChar char="•"/>
              <a:defRPr b="1" sz="2800">
                <a:solidFill>
                  <a:srgbClr val="FFFF00"/>
                </a:solidFill>
              </a:defRPr>
            </a:pPr>
            <a:r>
              <a:t>    Karkirurgi</a:t>
            </a:r>
          </a:p>
          <a:p>
            <a:pPr>
              <a:buSzPct val="100000"/>
              <a:buChar char="•"/>
              <a:defRPr b="1" sz="2800">
                <a:solidFill>
                  <a:srgbClr val="FFFF00"/>
                </a:solidFill>
              </a:defRPr>
            </a:pPr>
            <a:r>
              <a:t>    Orthopædkirurgi</a:t>
            </a:r>
          </a:p>
          <a:p>
            <a:pPr>
              <a:buSzPct val="100000"/>
              <a:buChar char="•"/>
              <a:defRPr b="1" sz="2800">
                <a:solidFill>
                  <a:srgbClr val="FFFF00"/>
                </a:solidFill>
              </a:defRPr>
            </a:pPr>
            <a:r>
              <a:t>    Plastikkirurgi</a:t>
            </a:r>
          </a:p>
          <a:p>
            <a:pPr>
              <a:buSzPct val="100000"/>
              <a:buChar char="•"/>
              <a:defRPr b="1" sz="2800">
                <a:solidFill>
                  <a:srgbClr val="FFFF00"/>
                </a:solidFill>
              </a:defRPr>
            </a:pPr>
            <a:r>
              <a:t>    Rheumatologi</a:t>
            </a:r>
          </a:p>
          <a:p>
            <a:pPr>
              <a:buSzPct val="100000"/>
              <a:buChar char="•"/>
              <a:defRPr b="1" sz="2800">
                <a:solidFill>
                  <a:srgbClr val="FFFF00"/>
                </a:solidFill>
              </a:defRPr>
            </a:pPr>
            <a:r>
              <a:t>    Endokrinologi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/>
          <p:nvPr/>
        </p:nvSpPr>
        <p:spPr>
          <a:xfrm>
            <a:off x="468312" y="357187"/>
            <a:ext cx="8351838" cy="59056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b="1" sz="2800">
                <a:solidFill>
                  <a:srgbClr val="FFFFFF"/>
                </a:solidFill>
              </a:defRPr>
            </a:pPr>
            <a:r>
              <a:t>KRONISKE OG LANGSOMT</a:t>
            </a:r>
          </a:p>
          <a:p>
            <a:pPr>
              <a:defRPr b="1" sz="2800">
                <a:solidFill>
                  <a:srgbClr val="FFFFFF"/>
                </a:solidFill>
              </a:defRPr>
            </a:pPr>
            <a:r>
              <a:t>HELENDE SÅR</a:t>
            </a:r>
            <a:endParaRPr>
              <a:solidFill>
                <a:srgbClr val="FFFF00"/>
              </a:solidFill>
            </a:endParaRPr>
          </a:p>
          <a:p>
            <a:pPr>
              <a:defRPr b="1" sz="1000">
                <a:solidFill>
                  <a:srgbClr val="FFFF00"/>
                </a:solidFill>
              </a:defRPr>
            </a:pPr>
          </a:p>
          <a:p>
            <a:pPr>
              <a:defRPr b="1" sz="2800">
                <a:solidFill>
                  <a:srgbClr val="FFFF00"/>
                </a:solidFill>
              </a:defRPr>
            </a:pPr>
            <a:r>
              <a:t>Henvisningsmuligheder, </a:t>
            </a:r>
          </a:p>
          <a:p>
            <a:pPr>
              <a:defRPr b="1" sz="2800">
                <a:solidFill>
                  <a:srgbClr val="FFFF00"/>
                </a:solidFill>
              </a:defRPr>
            </a:pPr>
            <a:r>
              <a:t>hvem behandler hvad???</a:t>
            </a:r>
          </a:p>
          <a:p>
            <a:pPr>
              <a:defRPr b="1" sz="2800">
                <a:solidFill>
                  <a:srgbClr val="FFFF00"/>
                </a:solidFill>
              </a:defRPr>
            </a:pPr>
          </a:p>
          <a:p>
            <a:pPr>
              <a:defRPr b="1" sz="2800">
                <a:solidFill>
                  <a:srgbClr val="FFFF00"/>
                </a:solidFill>
              </a:defRPr>
            </a:pPr>
            <a:r>
              <a:t>Sårplejen:</a:t>
            </a:r>
          </a:p>
          <a:p>
            <a:pPr>
              <a:buSzPct val="100000"/>
              <a:buChar char="•"/>
              <a:defRPr b="1" sz="2800">
                <a:solidFill>
                  <a:srgbClr val="FFFF00"/>
                </a:solidFill>
              </a:defRPr>
            </a:pPr>
            <a:r>
              <a:t>    Patienten (/ pårørende) </a:t>
            </a:r>
          </a:p>
          <a:p>
            <a:pPr>
              <a:buSzPct val="100000"/>
              <a:buChar char="•"/>
              <a:defRPr b="1" sz="2800">
                <a:solidFill>
                  <a:srgbClr val="FFFF00"/>
                </a:solidFill>
              </a:defRPr>
            </a:pPr>
            <a:r>
              <a:t>    Sårsygeplejersker</a:t>
            </a:r>
          </a:p>
          <a:p>
            <a:pPr>
              <a:buSzPct val="100000"/>
              <a:buChar char="•"/>
              <a:defRPr b="1" sz="2800">
                <a:solidFill>
                  <a:srgbClr val="FFFF00"/>
                </a:solidFill>
              </a:defRPr>
            </a:pPr>
            <a:r>
              <a:t>    Hjemmesygeplejersker</a:t>
            </a:r>
          </a:p>
          <a:p>
            <a:pPr>
              <a:buSzPct val="100000"/>
              <a:buChar char="•"/>
              <a:defRPr b="1" sz="2800">
                <a:solidFill>
                  <a:srgbClr val="FFFF00"/>
                </a:solidFill>
              </a:defRPr>
            </a:pPr>
            <a:r>
              <a:t>    Klinikpersonale</a:t>
            </a:r>
          </a:p>
          <a:p>
            <a:pPr>
              <a:buSzPct val="100000"/>
              <a:buChar char="•"/>
              <a:defRPr b="1" sz="2800">
                <a:solidFill>
                  <a:srgbClr val="FFFF00"/>
                </a:solidFill>
              </a:defRPr>
            </a:pPr>
            <a:r>
              <a:t>    Andre</a:t>
            </a:r>
          </a:p>
          <a:p>
            <a:pPr>
              <a:defRPr b="1" sz="2800">
                <a:solidFill>
                  <a:srgbClr val="FFFF00"/>
                </a:solidFill>
              </a:defRPr>
            </a:pPr>
          </a:p>
          <a:p>
            <a:pPr>
              <a:defRPr b="1" sz="2800">
                <a:solidFill>
                  <a:srgbClr val="FFFF00"/>
                </a:solidFill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11.jpg" descr="1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319587" y="381000"/>
            <a:ext cx="4429126" cy="6248400"/>
          </a:xfrm>
          <a:prstGeom prst="rect">
            <a:avLst/>
          </a:prstGeom>
          <a:ln w="12700">
            <a:miter lim="400000"/>
          </a:ln>
        </p:spPr>
      </p:pic>
      <p:sp>
        <p:nvSpPr>
          <p:cNvPr id="28" name="Shape 28"/>
          <p:cNvSpPr/>
          <p:nvPr/>
        </p:nvSpPr>
        <p:spPr>
          <a:xfrm>
            <a:off x="179387" y="260350"/>
            <a:ext cx="3648185" cy="38503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 sz="2400">
                <a:solidFill>
                  <a:srgbClr val="FFFFFF"/>
                </a:solidFill>
              </a:defRPr>
            </a:pPr>
            <a:r>
              <a:t>Arteriel insufficiens:</a:t>
            </a:r>
          </a:p>
          <a:p>
            <a:pPr>
              <a:defRPr b="1" sz="2400">
                <a:solidFill>
                  <a:srgbClr val="FFFFFF"/>
                </a:solidFill>
              </a:defRPr>
            </a:pPr>
          </a:p>
          <a:p>
            <a:pPr>
              <a:buSzPct val="100000"/>
              <a:buChar char="•"/>
              <a:defRPr b="1" sz="2400">
                <a:solidFill>
                  <a:srgbClr val="FFFF00"/>
                </a:solidFill>
              </a:defRPr>
            </a:pPr>
            <a:r>
              <a:t>    Claudicatio</a:t>
            </a:r>
          </a:p>
          <a:p>
            <a:pPr>
              <a:buSzPct val="100000"/>
              <a:buChar char="•"/>
              <a:defRPr b="1" sz="2400">
                <a:solidFill>
                  <a:srgbClr val="FFFF00"/>
                </a:solidFill>
              </a:defRPr>
            </a:pPr>
            <a:r>
              <a:t>    Smerter</a:t>
            </a:r>
          </a:p>
          <a:p>
            <a:pPr>
              <a:buSzPct val="100000"/>
              <a:buChar char="•"/>
              <a:defRPr b="1" sz="2400">
                <a:solidFill>
                  <a:srgbClr val="FFFF00"/>
                </a:solidFill>
              </a:defRPr>
            </a:pPr>
            <a:r>
              <a:t>    Huden rød / bleg</a:t>
            </a:r>
          </a:p>
          <a:p>
            <a:pPr>
              <a:buSzPct val="100000"/>
              <a:buChar char="•"/>
              <a:defRPr b="1" sz="2400">
                <a:solidFill>
                  <a:srgbClr val="FFFF00"/>
                </a:solidFill>
              </a:defRPr>
            </a:pPr>
            <a:r>
              <a:t>    Pulsforhold</a:t>
            </a:r>
          </a:p>
          <a:p>
            <a:pPr>
              <a:buSzPct val="100000"/>
              <a:buChar char="•"/>
              <a:defRPr b="1" sz="2400">
                <a:solidFill>
                  <a:srgbClr val="FFFF00"/>
                </a:solidFill>
              </a:defRPr>
            </a:pPr>
            <a:r>
              <a:t>    Nedsat capillærrespons</a:t>
            </a:r>
          </a:p>
          <a:p>
            <a:pPr>
              <a:buSzPct val="100000"/>
              <a:buChar char="•"/>
              <a:defRPr b="1" sz="2400">
                <a:solidFill>
                  <a:srgbClr val="FFFF00"/>
                </a:solidFill>
              </a:defRPr>
            </a:pPr>
            <a:r>
              <a:t>    Nedsat tå- og ankeltryk</a:t>
            </a:r>
          </a:p>
          <a:p>
            <a:pPr>
              <a:buSzPct val="100000"/>
              <a:buChar char="•"/>
              <a:defRPr b="1" sz="2400">
                <a:solidFill>
                  <a:srgbClr val="FFFF00"/>
                </a:solidFill>
              </a:defRPr>
            </a:pPr>
            <a:r>
              <a:t>    Sår fra malleoler </a:t>
            </a:r>
          </a:p>
          <a:p>
            <a:pPr>
              <a:defRPr b="1" sz="2400">
                <a:solidFill>
                  <a:srgbClr val="FFFF00"/>
                </a:solidFill>
              </a:defRPr>
            </a:pPr>
            <a:r>
              <a:t>      og distalt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/>
          <p:nvPr/>
        </p:nvSpPr>
        <p:spPr>
          <a:xfrm>
            <a:off x="2590800" y="304800"/>
            <a:ext cx="3868500" cy="4827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2800">
                <a:solidFill>
                  <a:srgbClr val="FFFFFF"/>
                </a:solidFill>
              </a:defRPr>
            </a:lvl1pPr>
          </a:lstStyle>
          <a:p>
            <a:pPr/>
            <a:r>
              <a:t>DIABETISKE FODSÅR</a:t>
            </a:r>
          </a:p>
        </p:txBody>
      </p:sp>
      <p:pic>
        <p:nvPicPr>
          <p:cNvPr id="31" name="20.jpg" descr="20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87325" y="990600"/>
            <a:ext cx="5321300" cy="5486400"/>
          </a:xfrm>
          <a:prstGeom prst="rect">
            <a:avLst/>
          </a:prstGeom>
          <a:ln w="12700">
            <a:miter lim="400000"/>
          </a:ln>
        </p:spPr>
      </p:pic>
      <p:sp>
        <p:nvSpPr>
          <p:cNvPr id="32" name="Shape 32"/>
          <p:cNvSpPr/>
          <p:nvPr/>
        </p:nvSpPr>
        <p:spPr>
          <a:xfrm>
            <a:off x="6318250" y="1014412"/>
            <a:ext cx="1998663" cy="11071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defRPr b="1" sz="2400">
                <a:solidFill>
                  <a:srgbClr val="FFFF00"/>
                </a:solidFill>
              </a:defRPr>
            </a:pPr>
            <a:r>
              <a:t>Neuropati</a:t>
            </a:r>
          </a:p>
          <a:p>
            <a:pPr>
              <a:defRPr b="1" sz="2400">
                <a:solidFill>
                  <a:srgbClr val="FFFF00"/>
                </a:solidFill>
              </a:defRPr>
            </a:pPr>
          </a:p>
          <a:p>
            <a:pPr>
              <a:defRPr b="1" sz="2400">
                <a:solidFill>
                  <a:srgbClr val="FFFF00"/>
                </a:solidFill>
              </a:defRPr>
            </a:pPr>
            <a:r>
              <a:t>Angiopati</a:t>
            </a:r>
          </a:p>
        </p:txBody>
      </p:sp>
      <p:pic>
        <p:nvPicPr>
          <p:cNvPr id="33" name="22.jpg" descr="2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845175" y="2498725"/>
            <a:ext cx="2759075" cy="395446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/>
          <p:nvPr/>
        </p:nvSpPr>
        <p:spPr>
          <a:xfrm>
            <a:off x="2286000" y="309562"/>
            <a:ext cx="3172944" cy="3319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1407" tIns="31407" rIns="31407" bIns="31407">
            <a:spAutoFit/>
          </a:bodyPr>
          <a:lstStyle>
            <a:lvl1pPr defTabSz="628650">
              <a:defRPr b="1" sz="1900">
                <a:solidFill>
                  <a:srgbClr val="FFFFFF"/>
                </a:solidFill>
              </a:defRPr>
            </a:lvl1pPr>
          </a:lstStyle>
          <a:p>
            <a:pPr/>
            <a:r>
              <a:t> NECROBIOSIS LIPOIDICA</a:t>
            </a:r>
          </a:p>
        </p:txBody>
      </p:sp>
      <p:pic>
        <p:nvPicPr>
          <p:cNvPr id="36" name="18.jpg" descr="18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27050" y="882650"/>
            <a:ext cx="3684588" cy="5715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7" name="17.jpg" descr="17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227637" y="3281362"/>
            <a:ext cx="2513013" cy="3238501"/>
          </a:xfrm>
          <a:prstGeom prst="rect">
            <a:avLst/>
          </a:prstGeom>
          <a:ln w="12700">
            <a:miter lim="400000"/>
          </a:ln>
        </p:spPr>
      </p:pic>
      <p:sp>
        <p:nvSpPr>
          <p:cNvPr id="38" name="Shape 38"/>
          <p:cNvSpPr/>
          <p:nvPr/>
        </p:nvSpPr>
        <p:spPr>
          <a:xfrm>
            <a:off x="4921250" y="919162"/>
            <a:ext cx="1991728" cy="17929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 sz="2400">
                <a:solidFill>
                  <a:srgbClr val="FFFF00"/>
                </a:solidFill>
              </a:defRPr>
            </a:pPr>
            <a:r>
              <a:t>Erythematøse</a:t>
            </a:r>
          </a:p>
          <a:p>
            <a:pPr>
              <a:defRPr b="1" sz="2400">
                <a:solidFill>
                  <a:srgbClr val="FFFF00"/>
                </a:solidFill>
              </a:defRPr>
            </a:pPr>
          </a:p>
          <a:p>
            <a:pPr>
              <a:defRPr b="1" sz="2400">
                <a:solidFill>
                  <a:srgbClr val="FFFF00"/>
                </a:solidFill>
              </a:defRPr>
            </a:pPr>
            <a:r>
              <a:t>obs: DM</a:t>
            </a:r>
          </a:p>
          <a:p>
            <a:pPr>
              <a:defRPr b="1" sz="2400">
                <a:solidFill>
                  <a:srgbClr val="FFFF00"/>
                </a:solidFill>
              </a:defRPr>
            </a:pPr>
          </a:p>
          <a:p>
            <a:pPr>
              <a:defRPr b="1" sz="2400">
                <a:solidFill>
                  <a:srgbClr val="FFFF00"/>
                </a:solidFill>
              </a:defRPr>
            </a:pPr>
            <a:r>
              <a:t>Kan ulcerere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/>
          <p:nvPr/>
        </p:nvSpPr>
        <p:spPr>
          <a:xfrm>
            <a:off x="3635375" y="188912"/>
            <a:ext cx="2085340" cy="4213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defTabSz="628650">
              <a:defRPr b="1" sz="2400">
                <a:solidFill>
                  <a:srgbClr val="FFFFFF"/>
                </a:solidFill>
              </a:defRPr>
            </a:lvl1pPr>
          </a:lstStyle>
          <a:p>
            <a:pPr/>
            <a:r>
              <a:t>HUDCANCER</a:t>
            </a:r>
          </a:p>
        </p:txBody>
      </p:sp>
      <p:sp>
        <p:nvSpPr>
          <p:cNvPr id="41" name="Shape 41"/>
          <p:cNvSpPr/>
          <p:nvPr/>
        </p:nvSpPr>
        <p:spPr>
          <a:xfrm>
            <a:off x="182562" y="777875"/>
            <a:ext cx="1881893" cy="421392"/>
          </a:xfrm>
          <a:prstGeom prst="rect">
            <a:avLst/>
          </a:prstGeom>
          <a:solidFill>
            <a:srgbClr val="000066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2400">
                <a:solidFill>
                  <a:srgbClr val="FFFF00"/>
                </a:solidFill>
              </a:defRPr>
            </a:lvl1pPr>
          </a:lstStyle>
          <a:p>
            <a:pPr/>
            <a:r>
              <a:t>Basocellulært</a:t>
            </a:r>
          </a:p>
        </p:txBody>
      </p:sp>
      <p:sp>
        <p:nvSpPr>
          <p:cNvPr id="42" name="Shape 42"/>
          <p:cNvSpPr/>
          <p:nvPr/>
        </p:nvSpPr>
        <p:spPr>
          <a:xfrm>
            <a:off x="6948487" y="765175"/>
            <a:ext cx="2000807" cy="421392"/>
          </a:xfrm>
          <a:prstGeom prst="rect">
            <a:avLst/>
          </a:prstGeom>
          <a:solidFill>
            <a:srgbClr val="000066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2400">
                <a:solidFill>
                  <a:srgbClr val="FFFF00"/>
                </a:solidFill>
              </a:defRPr>
            </a:lvl1pPr>
          </a:lstStyle>
          <a:p>
            <a:pPr/>
            <a:r>
              <a:t>Spinocellulært</a:t>
            </a:r>
          </a:p>
        </p:txBody>
      </p:sp>
      <p:sp>
        <p:nvSpPr>
          <p:cNvPr id="43" name="Shape 43"/>
          <p:cNvSpPr/>
          <p:nvPr/>
        </p:nvSpPr>
        <p:spPr>
          <a:xfrm>
            <a:off x="34925" y="3903662"/>
            <a:ext cx="1542713" cy="421393"/>
          </a:xfrm>
          <a:prstGeom prst="rect">
            <a:avLst/>
          </a:prstGeom>
          <a:solidFill>
            <a:srgbClr val="000066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2400">
                <a:solidFill>
                  <a:srgbClr val="FFFF00"/>
                </a:solidFill>
              </a:defRPr>
            </a:lvl1pPr>
          </a:lstStyle>
          <a:p>
            <a:pPr/>
            <a:r>
              <a:t>Metastaser</a:t>
            </a:r>
          </a:p>
        </p:txBody>
      </p:sp>
      <p:sp>
        <p:nvSpPr>
          <p:cNvPr id="44" name="Shape 44"/>
          <p:cNvSpPr/>
          <p:nvPr/>
        </p:nvSpPr>
        <p:spPr>
          <a:xfrm>
            <a:off x="3441700" y="3903662"/>
            <a:ext cx="1825635" cy="421393"/>
          </a:xfrm>
          <a:prstGeom prst="rect">
            <a:avLst/>
          </a:prstGeom>
          <a:solidFill>
            <a:srgbClr val="000066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2400">
                <a:solidFill>
                  <a:srgbClr val="FFFF00"/>
                </a:solidFill>
              </a:defRPr>
            </a:lvl1pPr>
          </a:lstStyle>
          <a:p>
            <a:pPr/>
            <a:r>
              <a:t>Angiosarcom</a:t>
            </a:r>
          </a:p>
        </p:txBody>
      </p:sp>
      <p:sp>
        <p:nvSpPr>
          <p:cNvPr id="45" name="Shape 45"/>
          <p:cNvSpPr/>
          <p:nvPr/>
        </p:nvSpPr>
        <p:spPr>
          <a:xfrm>
            <a:off x="7461250" y="3860800"/>
            <a:ext cx="1340009" cy="421392"/>
          </a:xfrm>
          <a:prstGeom prst="rect">
            <a:avLst/>
          </a:prstGeom>
          <a:solidFill>
            <a:srgbClr val="000066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2400">
                <a:solidFill>
                  <a:srgbClr val="FFFF00"/>
                </a:solidFill>
              </a:defRPr>
            </a:lvl1pPr>
          </a:lstStyle>
          <a:p>
            <a:pPr/>
            <a:r>
              <a:t>Melanom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25.jpg" descr="2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7950" y="2532062"/>
            <a:ext cx="3890963" cy="3705226"/>
          </a:xfrm>
          <a:prstGeom prst="rect">
            <a:avLst/>
          </a:prstGeom>
          <a:ln w="12700">
            <a:miter lim="400000"/>
          </a:ln>
        </p:spPr>
      </p:pic>
      <p:sp>
        <p:nvSpPr>
          <p:cNvPr id="48" name="Shape 48"/>
          <p:cNvSpPr/>
          <p:nvPr/>
        </p:nvSpPr>
        <p:spPr>
          <a:xfrm>
            <a:off x="3348037" y="260350"/>
            <a:ext cx="1882637" cy="4213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2400">
                <a:solidFill>
                  <a:srgbClr val="FFFFFF"/>
                </a:solidFill>
              </a:defRPr>
            </a:lvl1pPr>
          </a:lstStyle>
          <a:p>
            <a:pPr/>
            <a:r>
              <a:t>DECUBITUS</a:t>
            </a:r>
          </a:p>
        </p:txBody>
      </p:sp>
      <p:sp>
        <p:nvSpPr>
          <p:cNvPr id="49" name="Shape 49"/>
          <p:cNvSpPr/>
          <p:nvPr/>
        </p:nvSpPr>
        <p:spPr>
          <a:xfrm>
            <a:off x="895350" y="836612"/>
            <a:ext cx="7178537" cy="11071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>
              <a:defRPr b="1" sz="2400">
                <a:solidFill>
                  <a:srgbClr val="FFFF00"/>
                </a:solidFill>
              </a:defRPr>
            </a:pPr>
            <a:r>
              <a:t>Nates, sacralt, hæle og generelt sv.t. knoglefremspring</a:t>
            </a:r>
          </a:p>
          <a:p>
            <a:pPr>
              <a:defRPr b="1" sz="2400">
                <a:solidFill>
                  <a:srgbClr val="FFFF00"/>
                </a:solidFill>
              </a:defRPr>
            </a:pPr>
          </a:p>
          <a:p>
            <a:pPr>
              <a:defRPr b="1" sz="2400">
                <a:solidFill>
                  <a:srgbClr val="FFFF00"/>
                </a:solidFill>
              </a:defRPr>
            </a:pPr>
            <a:r>
              <a:t>Underminering, nekroser, infektion, recidiv.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/>
          <p:nvPr/>
        </p:nvSpPr>
        <p:spPr>
          <a:xfrm>
            <a:off x="755650" y="260350"/>
            <a:ext cx="7083775" cy="56838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1407" tIns="31407" rIns="31407" bIns="31407">
            <a:spAutoFit/>
          </a:bodyPr>
          <a:lstStyle/>
          <a:p>
            <a:pPr defTabSz="628650">
              <a:defRPr b="1" sz="3300">
                <a:solidFill>
                  <a:srgbClr val="FFFF00"/>
                </a:solidFill>
              </a:defRPr>
            </a:pPr>
            <a:r>
              <a:t>IMMUNOLOGISKE SÅR ER:</a:t>
            </a:r>
          </a:p>
          <a:p>
            <a:pPr defTabSz="628650">
              <a:defRPr b="1" sz="3300">
                <a:solidFill>
                  <a:srgbClr val="FFFF00"/>
                </a:solidFill>
              </a:defRPr>
            </a:pPr>
          </a:p>
          <a:p>
            <a:pPr defTabSz="628650">
              <a:defRPr b="1" sz="3300">
                <a:solidFill>
                  <a:srgbClr val="FF0000"/>
                </a:solidFill>
              </a:defRPr>
            </a:pPr>
            <a:r>
              <a:t>IKKE</a:t>
            </a:r>
            <a:r>
              <a:rPr>
                <a:solidFill>
                  <a:srgbClr val="FFFF00"/>
                </a:solidFill>
              </a:rPr>
              <a:t>	VENØSE SÅR</a:t>
            </a:r>
            <a:endParaRPr>
              <a:solidFill>
                <a:srgbClr val="FFFF00"/>
              </a:solidFill>
            </a:endParaRPr>
          </a:p>
          <a:p>
            <a:pPr defTabSz="628650">
              <a:defRPr b="1" sz="3300">
                <a:solidFill>
                  <a:srgbClr val="FF0000"/>
                </a:solidFill>
              </a:defRPr>
            </a:pPr>
            <a:r>
              <a:t>IKKE</a:t>
            </a:r>
            <a:r>
              <a:rPr>
                <a:solidFill>
                  <a:srgbClr val="FFFF00"/>
                </a:solidFill>
              </a:rPr>
              <a:t> ARTERIELLE SÅR</a:t>
            </a:r>
            <a:endParaRPr>
              <a:solidFill>
                <a:srgbClr val="FFFF00"/>
              </a:solidFill>
            </a:endParaRPr>
          </a:p>
          <a:p>
            <a:pPr defTabSz="628650">
              <a:defRPr b="1" sz="3300">
                <a:solidFill>
                  <a:srgbClr val="FF0000"/>
                </a:solidFill>
              </a:defRPr>
            </a:pPr>
            <a:r>
              <a:t>IKKE</a:t>
            </a:r>
            <a:r>
              <a:rPr>
                <a:solidFill>
                  <a:srgbClr val="FFFF00"/>
                </a:solidFill>
              </a:rPr>
              <a:t>	DIABETES SÅR</a:t>
            </a:r>
            <a:endParaRPr>
              <a:solidFill>
                <a:srgbClr val="FFFF00"/>
              </a:solidFill>
            </a:endParaRPr>
          </a:p>
          <a:p>
            <a:pPr defTabSz="628650">
              <a:defRPr b="1" sz="3300">
                <a:solidFill>
                  <a:srgbClr val="FF0000"/>
                </a:solidFill>
              </a:defRPr>
            </a:pPr>
            <a:r>
              <a:t>IKKE</a:t>
            </a:r>
            <a:r>
              <a:rPr>
                <a:solidFill>
                  <a:srgbClr val="FFFF00"/>
                </a:solidFill>
              </a:rPr>
              <a:t>  CANCER SÅR</a:t>
            </a:r>
            <a:endParaRPr>
              <a:solidFill>
                <a:srgbClr val="FFFF00"/>
              </a:solidFill>
            </a:endParaRPr>
          </a:p>
          <a:p>
            <a:pPr defTabSz="628650">
              <a:defRPr b="1" sz="3300">
                <a:solidFill>
                  <a:srgbClr val="FF0000"/>
                </a:solidFill>
              </a:defRPr>
            </a:pPr>
            <a:r>
              <a:t>IKKE</a:t>
            </a:r>
            <a:r>
              <a:rPr>
                <a:solidFill>
                  <a:srgbClr val="FFFF00"/>
                </a:solidFill>
              </a:rPr>
              <a:t>  DECUBITUS	 </a:t>
            </a:r>
            <a:endParaRPr>
              <a:solidFill>
                <a:srgbClr val="FFFF00"/>
              </a:solidFill>
            </a:endParaRPr>
          </a:p>
          <a:p>
            <a:pPr defTabSz="628650">
              <a:defRPr b="1" sz="3300">
                <a:solidFill>
                  <a:srgbClr val="FFFF00"/>
                </a:solidFill>
              </a:defRPr>
            </a:pPr>
          </a:p>
          <a:p>
            <a:pPr defTabSz="628650">
              <a:defRPr b="1" sz="3300">
                <a:solidFill>
                  <a:srgbClr val="CC0000"/>
                </a:solidFill>
              </a:defRPr>
            </a:pPr>
            <a:r>
              <a:t>MEN:</a:t>
            </a:r>
          </a:p>
          <a:p>
            <a:pPr defTabSz="628650">
              <a:defRPr b="1" sz="3300">
                <a:solidFill>
                  <a:srgbClr val="FFFF00"/>
                </a:solidFill>
              </a:defRPr>
            </a:pPr>
            <a:r>
              <a:t>*	VASCULITIS</a:t>
            </a:r>
          </a:p>
          <a:p>
            <a:pPr defTabSz="628650">
              <a:defRPr b="1" sz="3300">
                <a:solidFill>
                  <a:srgbClr val="FFFF00"/>
                </a:solidFill>
              </a:defRPr>
            </a:pPr>
            <a:r>
              <a:t>*	PYODERMA GANGRAENOSOM</a:t>
            </a:r>
          </a:p>
          <a:p>
            <a:pPr defTabSz="628650">
              <a:defRPr b="1" sz="3300">
                <a:solidFill>
                  <a:srgbClr val="FFFF00"/>
                </a:solidFill>
              </a:defRPr>
            </a:pPr>
            <a:r>
              <a:t>(*	ANDRE)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theme/theme1.xml><?xml version="1.0" encoding="utf-8"?>
<a:theme xmlns:a="http://schemas.openxmlformats.org/drawingml/2006/main" xmlns:r="http://schemas.openxmlformats.org/officeDocument/2006/relationships" name="Standarddesign">
  <a:themeElements>
    <a:clrScheme name="Standarddesign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CC99"/>
      </a:accent1>
      <a:accent2>
        <a:srgbClr val="3333C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Standarddesign">
      <a:majorFont>
        <a:latin typeface="Times New Roman"/>
        <a:ea typeface="Times New Roman"/>
        <a:cs typeface="Times New Roman"/>
      </a:majorFont>
      <a:minorFont>
        <a:latin typeface="Helvetica"/>
        <a:ea typeface="Helvetica"/>
        <a:cs typeface="Helvetica"/>
      </a:minorFont>
    </a:fontScheme>
    <a:fmtScheme name="Standarddesig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Times New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Times New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Standarddesign">
  <a:themeElements>
    <a:clrScheme name="Standarddesign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CC99"/>
      </a:accent1>
      <a:accent2>
        <a:srgbClr val="3333C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Standarddesign">
      <a:majorFont>
        <a:latin typeface="Times New Roman"/>
        <a:ea typeface="Times New Roman"/>
        <a:cs typeface="Times New Roman"/>
      </a:majorFont>
      <a:minorFont>
        <a:latin typeface="Helvetica"/>
        <a:ea typeface="Helvetica"/>
        <a:cs typeface="Helvetica"/>
      </a:minorFont>
    </a:fontScheme>
    <a:fmtScheme name="Standarddesig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Times New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Times New Roman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