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93" name="Shape 9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94" name="Shape 9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102" name="Shape 102"/>
          <p:cNvSpPr/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21" name="Shape 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22" name="Shape 2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Titeltekst</a:t>
            </a:r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39" name="Shape 39"/>
          <p:cNvSpPr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40" name="Shape 4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48" name="Shape 48"/>
          <p:cNvSpPr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49" name="Shape 49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hape 5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Titeltekst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Titeltekst</a:t>
            </a:r>
          </a:p>
        </p:txBody>
      </p:sp>
      <p:sp>
        <p:nvSpPr>
          <p:cNvPr id="73" name="Shape 73"/>
          <p:cNvSpPr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74" name="Shape 74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hape 7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Titeltekst</a:t>
            </a:r>
          </a:p>
        </p:txBody>
      </p:sp>
      <p:sp>
        <p:nvSpPr>
          <p:cNvPr id="83" name="Shape 83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85" name="Shape 8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Titeltekst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Brødtekst, niveau et</a:t>
            </a:r>
          </a:p>
          <a:p>
            <a:pPr lvl="1"/>
            <a:r>
              <a:t>Brødtekst, niveau to</a:t>
            </a:r>
          </a:p>
          <a:p>
            <a:pPr lvl="2"/>
            <a:r>
              <a:t>Brødtekst, niveau tre</a:t>
            </a:r>
          </a:p>
          <a:p>
            <a:pPr lvl="3"/>
            <a:r>
              <a:t>Brødtekst, niveau fire</a:t>
            </a:r>
          </a:p>
          <a:p>
            <a:pPr lvl="4"/>
            <a:r>
              <a:t>Brødtekst, niveau fem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Håndtering af kredsløbssår og traumatiske sår</a:t>
            </a:r>
          </a:p>
        </p:txBody>
      </p:sp>
      <p:sp>
        <p:nvSpPr>
          <p:cNvPr id="113" name="Shape 113"/>
          <p:cNvSpPr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Traumatiske bensår</a:t>
            </a:r>
          </a:p>
        </p:txBody>
      </p:sp>
      <p:sp>
        <p:nvSpPr>
          <p:cNvPr id="142" name="Shape 142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Skyldes dyb vævsskade, </a:t>
            </a:r>
          </a:p>
          <a:p>
            <a:pPr/>
            <a:r>
              <a:t>Fedtceller i subcutis dør, </a:t>
            </a:r>
          </a:p>
          <a:p>
            <a:pPr/>
            <a:r>
              <a:t>Cellemembranen nedbrydes, </a:t>
            </a:r>
          </a:p>
          <a:p>
            <a:pPr/>
            <a:r>
              <a:t>Microødem udvikles, </a:t>
            </a:r>
          </a:p>
          <a:p>
            <a:pPr/>
            <a:r>
              <a:t>Nærliggende celler dør p gr a celledeformitet</a:t>
            </a:r>
          </a:p>
          <a:p>
            <a:pPr/>
            <a:r>
              <a:t>Skaden bliver synlig på overfladen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type="title"/>
          </p:nvPr>
        </p:nvSpPr>
        <p:spPr>
          <a:xfrm>
            <a:off x="457199" y="273050"/>
            <a:ext cx="3008315" cy="1162050"/>
          </a:xfrm>
          <a:prstGeom prst="rect">
            <a:avLst/>
          </a:prstGeom>
        </p:spPr>
        <p:txBody>
          <a:bodyPr/>
          <a:lstStyle/>
          <a:p>
            <a:pPr/>
            <a:r>
              <a:t>Traume sår</a:t>
            </a:r>
          </a:p>
        </p:txBody>
      </p:sp>
      <p:sp>
        <p:nvSpPr>
          <p:cNvPr id="145" name="Shape 145"/>
          <p:cNvSpPr/>
          <p:nvPr>
            <p:ph type="body" sz="half" idx="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None/>
              <a:defRPr sz="2400"/>
            </a:pPr>
          </a:p>
          <a:p>
            <a:pPr marL="0" indent="0">
              <a:spcBef>
                <a:spcPts val="500"/>
              </a:spcBef>
              <a:buSzTx/>
              <a:buNone/>
              <a:defRPr sz="2400"/>
            </a:pPr>
            <a:r>
              <a:t>Ankel/arm index 0,65</a:t>
            </a:r>
            <a:endParaRPr sz="1400"/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Ingen symptomer fra arteriosclerosen</a:t>
            </a:r>
          </a:p>
          <a:p>
            <a:pPr marL="0" indent="0">
              <a:spcBef>
                <a:spcPts val="300"/>
              </a:spcBef>
              <a:buSzTx/>
              <a:buNone/>
              <a:defRPr sz="2400"/>
            </a:pPr>
          </a:p>
          <a:p>
            <a:pPr marL="0" indent="0">
              <a:spcBef>
                <a:spcPts val="500"/>
              </a:spcBef>
              <a:buSzTx/>
              <a:buNone/>
              <a:defRPr sz="2400"/>
            </a:pPr>
            <a:r>
              <a:t>Ingen kliniske tegn på venøs insufficiens</a:t>
            </a:r>
            <a:endParaRPr sz="1400"/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</a:p>
          <a:p>
            <a:pPr marL="0" indent="0">
              <a:spcBef>
                <a:spcPts val="500"/>
              </a:spcBef>
              <a:buSzTx/>
              <a:buNone/>
              <a:defRPr sz="2400"/>
            </a:pPr>
            <a:r>
              <a:t>Behandling:</a:t>
            </a:r>
            <a:endParaRPr sz="1400"/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Debridering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Sårbandage til at absorbere eksudat</a:t>
            </a:r>
          </a:p>
          <a:p>
            <a:pPr marL="0" indent="0">
              <a:spcBef>
                <a:spcPts val="300"/>
              </a:spcBef>
              <a:buSzTx/>
              <a:buNone/>
              <a:defRPr b="1" sz="1400"/>
            </a:pPr>
            <a:r>
              <a:t>Kompression med klasse 2 strømpe/behandlerstrømpe</a:t>
            </a:r>
          </a:p>
        </p:txBody>
      </p:sp>
      <p:pic>
        <p:nvPicPr>
          <p:cNvPr id="146" name="image4.png" descr="Traume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5400000">
            <a:off x="3809210" y="2333032"/>
            <a:ext cx="4040181" cy="30301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</a:p>
          <a:p>
            <a:pPr/>
            <a:r>
              <a:t>Når kompressionen kommer i gang heler disse sår med 26% per uge, ”selv om der ikke er synligt ødem”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Håndtering af kredsløbssår og traumatiske sår</a:t>
            </a:r>
          </a:p>
        </p:txBody>
      </p:sp>
      <p:sp>
        <p:nvSpPr>
          <p:cNvPr id="152" name="Shape 152"/>
          <p:cNvSpPr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896111">
              <a:spcBef>
                <a:spcPts val="600"/>
              </a:spcBef>
              <a:defRPr sz="2842"/>
            </a:pPr>
            <a:r>
              <a:t>ABI &lt; 0,5: pt skal henvises til karkirurg</a:t>
            </a:r>
          </a:p>
          <a:p>
            <a:pPr defTabSz="896111">
              <a:spcBef>
                <a:spcPts val="600"/>
              </a:spcBef>
              <a:defRPr sz="2842"/>
            </a:pPr>
            <a:r>
              <a:t>Øvrige : kompression, samt venescanning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Arterielle sår</a:t>
            </a:r>
          </a:p>
        </p:txBody>
      </p:sp>
      <p:sp>
        <p:nvSpPr>
          <p:cNvPr id="116" name="Shape 116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Skyldes ilt mangel: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Iskæmiske hvilesmerter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Perifert – tæer, hæle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Sorte nekroser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Tør, atrofisk hud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svækket kapillær respons ved elevation</a:t>
            </a:r>
          </a:p>
          <a:p>
            <a:pPr/>
            <a:r>
              <a:t>Diagnose ABI &lt; 0,5, tåtryk &lt; 40 mmHg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>
            <p:ph type="title"/>
          </p:nvPr>
        </p:nvSpPr>
        <p:spPr>
          <a:xfrm>
            <a:off x="457199" y="273050"/>
            <a:ext cx="3008315" cy="1162050"/>
          </a:xfrm>
          <a:prstGeom prst="rect">
            <a:avLst/>
          </a:prstGeom>
        </p:spPr>
        <p:txBody>
          <a:bodyPr/>
          <a:lstStyle/>
          <a:p>
            <a:pPr/>
            <a:r>
              <a:t>I 70.2 arterielt sår</a:t>
            </a:r>
          </a:p>
        </p:txBody>
      </p:sp>
      <p:sp>
        <p:nvSpPr>
          <p:cNvPr id="119" name="Shape 119"/>
          <p:cNvSpPr/>
          <p:nvPr>
            <p:ph type="body" sz="half" idx="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89 årig mand.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Iskæmiske hvilesmerter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Tør, tynd hud, sort nekrose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Ingen fodpulse, 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Bevaret følesans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ABI : 40/160 = 0,25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Handling: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Henvisning til karkirurg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Aflastende fodtøj</a:t>
            </a:r>
          </a:p>
        </p:txBody>
      </p:sp>
      <p:pic>
        <p:nvPicPr>
          <p:cNvPr id="120" name="image1.png" descr="alfred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75050" y="2046533"/>
            <a:ext cx="5111750" cy="38317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Venøse sår</a:t>
            </a:r>
          </a:p>
        </p:txBody>
      </p:sp>
      <p:sp>
        <p:nvSpPr>
          <p:cNvPr id="123" name="Shape 123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600"/>
              </a:spcBef>
              <a:defRPr sz="2900"/>
            </a:pPr>
            <a:r>
              <a:t>Skyldes relativ iltmangel/venøs hypertension  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Overfladiske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Neurogene smerter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Distale crus, oftest medialt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Gule nekroser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Ofte store eksudater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Ødem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Misfarvning af den omliggende hud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Lipodermatosclerose</a:t>
            </a:r>
          </a:p>
          <a:p>
            <a:pPr lvl="1" marL="742950" indent="-285750">
              <a:lnSpc>
                <a:spcPct val="90000"/>
              </a:lnSpc>
              <a:spcBef>
                <a:spcPts val="600"/>
              </a:spcBef>
              <a:defRPr sz="2500"/>
            </a:pPr>
            <a:r>
              <a:t>Evt synlige varicer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Venøse sår</a:t>
            </a:r>
          </a:p>
        </p:txBody>
      </p:sp>
      <p:sp>
        <p:nvSpPr>
          <p:cNvPr id="126" name="Shape 126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ABI &gt; 0,5</a:t>
            </a:r>
          </a:p>
          <a:p>
            <a:pPr/>
          </a:p>
          <a:p>
            <a:pPr/>
            <a:r>
              <a:t>Endelig diagnose ved vene dupleksscanning, hvor er den utætte ventil?: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Vene scanning</a:t>
            </a:r>
          </a:p>
        </p:txBody>
      </p:sp>
      <p:pic>
        <p:nvPicPr>
          <p:cNvPr id="129" name="image2.jpg" descr="duplexscannin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71799" y="1555054"/>
            <a:ext cx="3384376" cy="49309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2" name="Shape 132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600"/>
              </a:spcBef>
              <a:defRPr sz="2900"/>
            </a:pPr>
          </a:p>
          <a:p>
            <a:pPr>
              <a:spcBef>
                <a:spcPts val="600"/>
              </a:spcBef>
              <a:defRPr sz="2900"/>
            </a:pPr>
            <a:r>
              <a:t>Overfladisk insufficiens: varice kirurgi</a:t>
            </a:r>
          </a:p>
          <a:p>
            <a:pPr>
              <a:spcBef>
                <a:spcPts val="600"/>
              </a:spcBef>
              <a:defRPr sz="2900"/>
            </a:pPr>
          </a:p>
          <a:p>
            <a:pPr>
              <a:spcBef>
                <a:spcPts val="600"/>
              </a:spcBef>
              <a:defRPr sz="2900"/>
            </a:pPr>
            <a:r>
              <a:t>Dyb venøs insufficens: livsvarig kompression klasse 2-3, stive, evt pelotte</a:t>
            </a:r>
          </a:p>
          <a:p>
            <a:pPr>
              <a:spcBef>
                <a:spcPts val="600"/>
              </a:spcBef>
              <a:defRPr sz="2900"/>
            </a:pPr>
          </a:p>
          <a:p>
            <a:pPr>
              <a:spcBef>
                <a:spcPts val="600"/>
              </a:spcBef>
              <a:defRPr sz="2900"/>
            </a:pPr>
            <a:r>
              <a:t>Der ses ofte en komponent af lymfødem ved venøst betingede sår, s. flg. a. den kroniske stase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Lymfatiske sår</a:t>
            </a:r>
          </a:p>
        </p:txBody>
      </p:sp>
      <p:sp>
        <p:nvSpPr>
          <p:cNvPr id="135" name="Shape 135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”Pitting oedema”</a:t>
            </a:r>
          </a:p>
          <a:p>
            <a:pPr/>
            <a:r>
              <a:t>Ved anlæggelse af kompression lægger der sig en ”pølse” proximalt for kompressionsbandagen</a:t>
            </a:r>
          </a:p>
          <a:p>
            <a:pPr/>
            <a:r>
              <a:t>Egentlig blot en hud infektion i en hud med lymfestase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type="title"/>
          </p:nvPr>
        </p:nvSpPr>
        <p:spPr>
          <a:xfrm>
            <a:off x="457199" y="273050"/>
            <a:ext cx="3008315" cy="116205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38" name="image3.jpg" descr="lymfatisk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45100" y="1904206"/>
            <a:ext cx="1771650" cy="2590801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Shape 139"/>
          <p:cNvSpPr/>
          <p:nvPr>
            <p:ph type="body" sz="half" idx="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None/>
              <a:defRPr sz="1800"/>
            </a:pPr>
          </a:p>
          <a:p>
            <a:pPr marL="0" indent="0">
              <a:spcBef>
                <a:spcPts val="300"/>
              </a:spcBef>
              <a:buSzTx/>
              <a:buNone/>
              <a:defRPr sz="1800"/>
            </a:pPr>
          </a:p>
          <a:p>
            <a:pPr marL="0" indent="0">
              <a:spcBef>
                <a:spcPts val="300"/>
              </a:spcBef>
              <a:buSzTx/>
              <a:buNone/>
              <a:defRPr sz="1800"/>
            </a:pPr>
          </a:p>
          <a:p>
            <a:pPr marL="0" indent="0">
              <a:spcBef>
                <a:spcPts val="300"/>
              </a:spcBef>
              <a:buSzTx/>
              <a:buNone/>
              <a:defRPr sz="1800"/>
            </a:pPr>
          </a:p>
          <a:p>
            <a:pPr marL="0" indent="0">
              <a:spcBef>
                <a:spcPts val="400"/>
              </a:spcBef>
              <a:buSzTx/>
              <a:buNone/>
              <a:defRPr sz="1800"/>
            </a:pPr>
            <a:r>
              <a:t>Infektionen opstår i hudfolder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Kontortema">
  <a:themeElements>
    <a:clrScheme name="Kontor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Kontortema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Kontor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Kontortema">
  <a:themeElements>
    <a:clrScheme name="Kontor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Kontortema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Kontor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