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0" name="Shape 11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93" name="Shape 9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94" name="Shape 9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>
            <p:ph type="title"/>
          </p:nvPr>
        </p:nvSpPr>
        <p:spPr>
          <a:xfrm>
            <a:off x="6629400" y="274638"/>
            <a:ext cx="2057400" cy="5851526"/>
          </a:xfrm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102" name="Shape 102"/>
          <p:cNvSpPr/>
          <p:nvPr>
            <p:ph type="body" idx="1"/>
          </p:nvPr>
        </p:nvSpPr>
        <p:spPr>
          <a:xfrm>
            <a:off x="457200" y="274638"/>
            <a:ext cx="6019800" cy="5851526"/>
          </a:xfrm>
          <a:prstGeom prst="rect">
            <a:avLst/>
          </a:prstGeom>
        </p:spPr>
        <p:txBody>
          <a:bodyPr/>
          <a:lstStyle/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21" name="Shape 2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22" name="Shape 2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Titeltekst</a:t>
            </a:r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39" name="Shape 39"/>
          <p:cNvSpPr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40" name="Shape 4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48" name="Shape 48"/>
          <p:cNvSpPr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49" name="Shape 49"/>
          <p:cNvSpPr/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0" name="Shape 5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Titeltekst</a:t>
            </a:r>
          </a:p>
        </p:txBody>
      </p:sp>
      <p:sp>
        <p:nvSpPr>
          <p:cNvPr id="73" name="Shape 73"/>
          <p:cNvSpPr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74" name="Shape 74"/>
          <p:cNvSpPr/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5" name="Shape 7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Titeltekst</a:t>
            </a:r>
          </a:p>
        </p:txBody>
      </p:sp>
      <p:sp>
        <p:nvSpPr>
          <p:cNvPr id="83" name="Shape 83"/>
          <p:cNvSpPr/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85" name="Shape 8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Titeltekst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e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Dermatoporose – hvad er det?</a:t>
            </a:r>
          </a:p>
        </p:txBody>
      </p:sp>
      <p:sp>
        <p:nvSpPr>
          <p:cNvPr id="113" name="Shape 113"/>
          <p:cNvSpPr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Senil purpura</a:t>
            </a:r>
          </a:p>
        </p:txBody>
      </p:sp>
      <p:pic>
        <p:nvPicPr>
          <p:cNvPr id="142" name="image6.jpg" descr="Figure-4-Clinical-and-histological-characteristics-of-senile-purpura-The-forearm-skin.png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7200" y="2764131"/>
            <a:ext cx="8229600" cy="21981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Vi står på 2 ben</a:t>
            </a:r>
          </a:p>
        </p:txBody>
      </p:sp>
      <p:sp>
        <p:nvSpPr>
          <p:cNvPr id="145" name="Shape 145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Øget tryk i venerne, der forplanter sig ind i kapillærerne</a:t>
            </a:r>
          </a:p>
          <a:p>
            <a:pPr/>
          </a:p>
          <a:p>
            <a:pPr/>
            <a:r>
              <a:t>Den lokale veno-arterielle sympatiske axon reflex (pling!)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Bevirker at det arterielle tilbud reduceres med 50%, når trykgradienten over venevæggen overstiger 40 mmHg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8" name="Shape 148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Blodforsyningen i dermis og subcutis i stående stilling (hvor venetrykket er højt) er hos ”normale” mindre end  hos patienter med gangræn af foden.</a:t>
            </a:r>
          </a:p>
          <a:p>
            <a:pPr/>
          </a:p>
          <a:p>
            <a:pPr/>
            <a:r>
              <a:t>Det er fænomener, der afspilles på crus og fod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Dermatoporose</a:t>
            </a:r>
          </a:p>
        </p:txBody>
      </p:sp>
      <p:pic>
        <p:nvPicPr>
          <p:cNvPr id="151" name="image7.png" descr="dermatporos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48922" y="1600200"/>
            <a:ext cx="8046157" cy="45259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Efter 1,5 år</a:t>
            </a:r>
          </a:p>
        </p:txBody>
      </p:sp>
      <p:pic>
        <p:nvPicPr>
          <p:cNvPr id="154" name="image8.png" descr="dermatoporose 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57666" y="1600200"/>
            <a:ext cx="8028666" cy="45259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Vi har med en hud at gøre, der:</a:t>
            </a:r>
          </a:p>
        </p:txBody>
      </p:sp>
      <p:sp>
        <p:nvSpPr>
          <p:cNvPr id="157" name="Shape 157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Nemt revner</a:t>
            </a:r>
          </a:p>
          <a:p>
            <a:pPr/>
            <a:r>
              <a:t>Kan ikke absorbere energi fra traumer</a:t>
            </a:r>
          </a:p>
          <a:p>
            <a:pPr/>
            <a:r>
              <a:t>Dårligt helingspotentiale</a:t>
            </a:r>
          </a:p>
          <a:p>
            <a:pPr/>
            <a:r>
              <a:t>Nemt rives af</a:t>
            </a:r>
          </a:p>
          <a:p>
            <a:pPr/>
            <a:r>
              <a:t>Småblødninger i subcutis - Senil purpura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832104">
              <a:defRPr sz="3549"/>
            </a:pPr>
            <a:r>
              <a:t>Den ekstremt gamle hud,</a:t>
            </a:r>
            <a:br/>
            <a:r>
              <a:t>men ikke ældet!</a:t>
            </a:r>
          </a:p>
        </p:txBody>
      </p:sp>
      <p:pic>
        <p:nvPicPr>
          <p:cNvPr id="160" name="image9.png" descr="tollund mand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02822" y="2329803"/>
            <a:ext cx="4573435" cy="30434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Huden</a:t>
            </a:r>
          </a:p>
        </p:txBody>
      </p:sp>
      <p:sp>
        <p:nvSpPr>
          <p:cNvPr id="116" name="Shape 116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Epidermis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Celler der dannes i stratum basale, er bundet til basalmembranen. Cellerne ”afstødes” og dør gradvist indtil de er forhornede og falder af.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Der er ingen blodforsyning i epidermis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9" name="Shape 119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Dermis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Elastin og kollagen, der fastholder og giver elasticitet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Indlejres i bl a hyaluronsyre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Kompliceret netværk af arterier, kapillærer og vener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Masser af regulatoriske mekanismer</a:t>
            </a:r>
          </a:p>
          <a:p>
            <a:pPr lvl="1" marL="742950" indent="-285750">
              <a:spcBef>
                <a:spcPts val="600"/>
              </a:spcBef>
              <a:defRPr sz="2800"/>
            </a:pPr>
          </a:p>
          <a:p>
            <a:pPr lvl="1" marL="742950" indent="-285750">
              <a:spcBef>
                <a:spcPts val="600"/>
              </a:spcBef>
              <a:defRPr sz="2800"/>
            </a:pPr>
            <a:r>
              <a:t>Gennemblødning 10 ml/min/100 grvæv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2" name="Shape 122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Subcutis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Fedtvæv med funktioner vi er ved at få afdækket</a:t>
            </a:r>
          </a:p>
          <a:p>
            <a:pPr lvl="1" marL="742950" indent="-285750">
              <a:spcBef>
                <a:spcPts val="600"/>
              </a:spcBef>
              <a:defRPr sz="2800"/>
            </a:pPr>
          </a:p>
          <a:p>
            <a:pPr lvl="1" marL="742950" indent="-285750">
              <a:spcBef>
                <a:spcPts val="600"/>
              </a:spcBef>
              <a:defRPr sz="2800"/>
            </a:pPr>
            <a:r>
              <a:t>Gennemblødning 2 ml/min/100 gr væv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Den neuropatiske hud</a:t>
            </a:r>
          </a:p>
        </p:txBody>
      </p:sp>
      <p:pic>
        <p:nvPicPr>
          <p:cNvPr id="125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4690" y="1600200"/>
            <a:ext cx="6034618" cy="45259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Den aldrende hud</a:t>
            </a:r>
          </a:p>
        </p:txBody>
      </p:sp>
      <p:sp>
        <p:nvSpPr>
          <p:cNvPr id="128" name="Shape 128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Aldersforandringer: 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Reduktion af collagen og elastiske fibre*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Mængden af hyaluronsyre reduceres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Basalmembranen glattes ud 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Epidermis bliver tyndere</a:t>
            </a:r>
          </a:p>
          <a:p>
            <a:pPr>
              <a:defRPr sz="2400"/>
            </a:pPr>
          </a:p>
          <a:p>
            <a:pPr>
              <a:spcBef>
                <a:spcPts val="300"/>
              </a:spcBef>
              <a:defRPr sz="1600"/>
            </a:pPr>
            <a:r>
              <a:t>*Nicholas J et al: Skin Aging and Menopause. Am J Clin Dermatology, 2003,4,6:371-78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mormor</a:t>
            </a:r>
          </a:p>
        </p:txBody>
      </p:sp>
      <p:sp>
        <p:nvSpPr>
          <p:cNvPr id="131" name="Shape 131"/>
          <p:cNvSpPr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/>
          </a:p>
          <a:p>
            <a:pPr/>
            <a:r>
              <a:t>Efter menopause reduceres mængden af kollagen med 30 %</a:t>
            </a:r>
          </a:p>
          <a:p>
            <a:pPr/>
          </a:p>
          <a:p>
            <a:pPr/>
            <a:r>
              <a:t>Cremer hjælper ikke!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☹</a:t>
            </a:r>
          </a:p>
        </p:txBody>
      </p:sp>
      <p:pic>
        <p:nvPicPr>
          <p:cNvPr id="132" name="image2.jpg" descr="mormor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48200" y="1896023"/>
            <a:ext cx="4038600" cy="39343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Den aldrende hud</a:t>
            </a:r>
          </a:p>
        </p:txBody>
      </p:sp>
      <p:pic>
        <p:nvPicPr>
          <p:cNvPr id="135" name="image3.jpg" descr="499571559[1]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1768" y="1391691"/>
            <a:ext cx="7864648" cy="44855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3900"/>
            </a:pPr>
            <a:r>
              <a:t>Dermatoporose</a:t>
            </a:r>
            <a:br/>
            <a:r>
              <a:rPr sz="2400"/>
              <a:t>prednisolon hud</a:t>
            </a:r>
          </a:p>
        </p:txBody>
      </p:sp>
      <p:pic>
        <p:nvPicPr>
          <p:cNvPr id="138" name="image4.jpg" descr="imagesNYYISYFS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43012" y="2636911"/>
            <a:ext cx="2752925" cy="25202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" name="image5.jpg" descr="2005--L05-12-Med-12-0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238750" y="2439193"/>
            <a:ext cx="2857500" cy="28479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theme/theme1.xml><?xml version="1.0" encoding="utf-8"?>
<a:theme xmlns:a="http://schemas.openxmlformats.org/drawingml/2006/main" xmlns:r="http://schemas.openxmlformats.org/officeDocument/2006/relationships" name="Kontortema">
  <a:themeElements>
    <a:clrScheme name="Kontort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Kontortema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Kontort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Kontortema">
  <a:themeElements>
    <a:clrScheme name="Kontort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Kontortema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Kontort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